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1"/>
  </p:notesMasterIdLst>
  <p:sldIdLst>
    <p:sldId id="256" r:id="rId5"/>
    <p:sldId id="2147200039" r:id="rId6"/>
    <p:sldId id="2147200043" r:id="rId7"/>
    <p:sldId id="2147200054" r:id="rId8"/>
    <p:sldId id="2147200052" r:id="rId9"/>
    <p:sldId id="2147200063" r:id="rId10"/>
    <p:sldId id="2147200057" r:id="rId11"/>
    <p:sldId id="2147200062" r:id="rId12"/>
    <p:sldId id="2147200041" r:id="rId13"/>
    <p:sldId id="2147200064" r:id="rId14"/>
    <p:sldId id="2147200049" r:id="rId15"/>
    <p:sldId id="2147200046" r:id="rId16"/>
    <p:sldId id="2147200061" r:id="rId17"/>
    <p:sldId id="2147200060" r:id="rId18"/>
    <p:sldId id="2147200051" r:id="rId19"/>
    <p:sldId id="257" r:id="rId20"/>
  </p:sldIdLst>
  <p:sldSz cx="12192000" cy="6858000"/>
  <p:notesSz cx="6797675" cy="99822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38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06" autoAdjust="0"/>
    <p:restoredTop sz="96327"/>
  </p:normalViewPr>
  <p:slideViewPr>
    <p:cSldViewPr snapToGrid="0" snapToObjects="1">
      <p:cViewPr varScale="1">
        <p:scale>
          <a:sx n="157" d="100"/>
          <a:sy n="157" d="100"/>
        </p:scale>
        <p:origin x="156" y="5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45659" cy="500844"/>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50443" y="0"/>
            <a:ext cx="2945659" cy="500844"/>
          </a:xfrm>
          <a:prstGeom prst="rect">
            <a:avLst/>
          </a:prstGeom>
        </p:spPr>
        <p:txBody>
          <a:bodyPr vert="horz" lIns="91440" tIns="45720" rIns="91440" bIns="45720" rtlCol="0"/>
          <a:lstStyle>
            <a:lvl1pPr algn="r">
              <a:defRPr sz="1200"/>
            </a:lvl1pPr>
          </a:lstStyle>
          <a:p>
            <a:fld id="{3E1B06FD-D711-124E-A3E3-0FBE1F8F0CE4}" type="datetimeFigureOut">
              <a:rPr lang="nb-NO" smtClean="0"/>
              <a:t>26.05.2025</a:t>
            </a:fld>
            <a:endParaRPr lang="nb-NO"/>
          </a:p>
        </p:txBody>
      </p:sp>
      <p:sp>
        <p:nvSpPr>
          <p:cNvPr id="4" name="Plassholder for lysbilde 3"/>
          <p:cNvSpPr>
            <a:spLocks noGrp="1" noRot="1" noChangeAspect="1"/>
          </p:cNvSpPr>
          <p:nvPr>
            <p:ph type="sldImg" idx="2"/>
          </p:nvPr>
        </p:nvSpPr>
        <p:spPr>
          <a:xfrm>
            <a:off x="404813" y="1247775"/>
            <a:ext cx="5988050" cy="3368675"/>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79768" y="4803934"/>
            <a:ext cx="5438140" cy="3930491"/>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9481358"/>
            <a:ext cx="2945659" cy="500842"/>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50443" y="9481358"/>
            <a:ext cx="2945659" cy="500842"/>
          </a:xfrm>
          <a:prstGeom prst="rect">
            <a:avLst/>
          </a:prstGeom>
        </p:spPr>
        <p:txBody>
          <a:bodyPr vert="horz" lIns="91440" tIns="45720" rIns="91440" bIns="45720" rtlCol="0" anchor="b"/>
          <a:lstStyle>
            <a:lvl1pPr algn="r">
              <a:defRPr sz="1200"/>
            </a:lvl1pPr>
          </a:lstStyle>
          <a:p>
            <a:fld id="{071B4BBF-70B9-8047-B02F-2484F1EA6A40}" type="slidenum">
              <a:rPr lang="nb-NO" smtClean="0"/>
              <a:t>‹#›</a:t>
            </a:fld>
            <a:endParaRPr lang="nb-NO"/>
          </a:p>
        </p:txBody>
      </p:sp>
    </p:spTree>
    <p:extLst>
      <p:ext uri="{BB962C8B-B14F-4D97-AF65-F5344CB8AC3E}">
        <p14:creationId xmlns:p14="http://schemas.microsoft.com/office/powerpoint/2010/main" val="126386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7CD800C-FB70-46F1-9FD9-4918A774BC91}" type="slidenum">
              <a:rPr lang="nb-NO" smtClean="0"/>
              <a:t>14</a:t>
            </a:fld>
            <a:endParaRPr lang="nb-NO"/>
          </a:p>
        </p:txBody>
      </p:sp>
    </p:spTree>
    <p:extLst>
      <p:ext uri="{BB962C8B-B14F-4D97-AF65-F5344CB8AC3E}">
        <p14:creationId xmlns:p14="http://schemas.microsoft.com/office/powerpoint/2010/main" val="28585084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p:bg>
      <p:bgPr>
        <a:solidFill>
          <a:schemeClr val="accent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1CD74E5-8D3F-5F45-AF55-379CE17407B8}"/>
              </a:ext>
            </a:extLst>
          </p:cNvPr>
          <p:cNvSpPr>
            <a:spLocks noGrp="1"/>
          </p:cNvSpPr>
          <p:nvPr>
            <p:ph type="ctrTitle" hasCustomPrompt="1"/>
          </p:nvPr>
        </p:nvSpPr>
        <p:spPr>
          <a:xfrm>
            <a:off x="525314" y="2684746"/>
            <a:ext cx="6551347" cy="1396431"/>
          </a:xfrm>
        </p:spPr>
        <p:txBody>
          <a:bodyPr anchor="ctr">
            <a:normAutofit/>
          </a:bodyPr>
          <a:lstStyle>
            <a:lvl1pPr algn="l">
              <a:defRPr sz="3600" b="1">
                <a:solidFill>
                  <a:schemeClr val="bg1"/>
                </a:solidFill>
              </a:defRPr>
            </a:lvl1pPr>
          </a:lstStyle>
          <a:p>
            <a:r>
              <a:rPr lang="nb-NO" dirty="0"/>
              <a:t>Klikk for å redigere tittelen</a:t>
            </a:r>
          </a:p>
        </p:txBody>
      </p:sp>
      <p:sp>
        <p:nvSpPr>
          <p:cNvPr id="3" name="Undertittel 2">
            <a:extLst>
              <a:ext uri="{FF2B5EF4-FFF2-40B4-BE49-F238E27FC236}">
                <a16:creationId xmlns:a16="http://schemas.microsoft.com/office/drawing/2014/main" id="{5C570008-A996-2D4B-88A3-9861CBD4FED0}"/>
              </a:ext>
            </a:extLst>
          </p:cNvPr>
          <p:cNvSpPr>
            <a:spLocks noGrp="1"/>
          </p:cNvSpPr>
          <p:nvPr>
            <p:ph type="subTitle" idx="1"/>
          </p:nvPr>
        </p:nvSpPr>
        <p:spPr>
          <a:xfrm>
            <a:off x="525315" y="4173253"/>
            <a:ext cx="5888738" cy="991169"/>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sp>
        <p:nvSpPr>
          <p:cNvPr id="8" name="Plassholder for bilde 3">
            <a:extLst>
              <a:ext uri="{FF2B5EF4-FFF2-40B4-BE49-F238E27FC236}">
                <a16:creationId xmlns:a16="http://schemas.microsoft.com/office/drawing/2014/main" id="{195ACC3E-6C58-8E40-A78D-5639EBDF9C43}"/>
              </a:ext>
            </a:extLst>
          </p:cNvPr>
          <p:cNvSpPr>
            <a:spLocks noGrp="1" noChangeAspect="1"/>
          </p:cNvSpPr>
          <p:nvPr>
            <p:ph type="pic" sz="quarter" idx="11"/>
          </p:nvPr>
        </p:nvSpPr>
        <p:spPr bwMode="auto">
          <a:xfrm>
            <a:off x="6160021" y="0"/>
            <a:ext cx="6031979" cy="6858000"/>
          </a:xfrm>
          <a:custGeom>
            <a:avLst/>
            <a:gdLst>
              <a:gd name="connsiteX0" fmla="*/ 0 w 3495675"/>
              <a:gd name="connsiteY0" fmla="*/ 3906838 h 3906838"/>
              <a:gd name="connsiteX1" fmla="*/ 1165738 w 3495675"/>
              <a:gd name="connsiteY1" fmla="*/ 0 h 3906838"/>
              <a:gd name="connsiteX2" fmla="*/ 3495675 w 3495675"/>
              <a:gd name="connsiteY2" fmla="*/ 0 h 3906838"/>
              <a:gd name="connsiteX3" fmla="*/ 2329937 w 3495675"/>
              <a:gd name="connsiteY3" fmla="*/ 3906838 h 3906838"/>
              <a:gd name="connsiteX4" fmla="*/ 0 w 3495675"/>
              <a:gd name="connsiteY4" fmla="*/ 3906838 h 3906838"/>
              <a:gd name="connsiteX0" fmla="*/ 0 w 3495675"/>
              <a:gd name="connsiteY0" fmla="*/ 3906838 h 3906838"/>
              <a:gd name="connsiteX1" fmla="*/ 1165738 w 3495675"/>
              <a:gd name="connsiteY1" fmla="*/ 0 h 3906838"/>
              <a:gd name="connsiteX2" fmla="*/ 3495675 w 3495675"/>
              <a:gd name="connsiteY2" fmla="*/ 0 h 3906838"/>
              <a:gd name="connsiteX3" fmla="*/ 2155008 w 3495675"/>
              <a:gd name="connsiteY3" fmla="*/ 3906838 h 3906838"/>
              <a:gd name="connsiteX4" fmla="*/ 0 w 3495675"/>
              <a:gd name="connsiteY4" fmla="*/ 3906838 h 3906838"/>
              <a:gd name="connsiteX0" fmla="*/ 0 w 2167807"/>
              <a:gd name="connsiteY0" fmla="*/ 3906838 h 3906838"/>
              <a:gd name="connsiteX1" fmla="*/ 1165738 w 2167807"/>
              <a:gd name="connsiteY1" fmla="*/ 0 h 3906838"/>
              <a:gd name="connsiteX2" fmla="*/ 2167807 w 2167807"/>
              <a:gd name="connsiteY2" fmla="*/ 0 h 3906838"/>
              <a:gd name="connsiteX3" fmla="*/ 2155008 w 2167807"/>
              <a:gd name="connsiteY3" fmla="*/ 3906838 h 3906838"/>
              <a:gd name="connsiteX4" fmla="*/ 0 w 2167807"/>
              <a:gd name="connsiteY4" fmla="*/ 3906838 h 3906838"/>
              <a:gd name="connsiteX0" fmla="*/ 0 w 2167807"/>
              <a:gd name="connsiteY0" fmla="*/ 3906838 h 3909283"/>
              <a:gd name="connsiteX1" fmla="*/ 1165738 w 2167807"/>
              <a:gd name="connsiteY1" fmla="*/ 0 h 3909283"/>
              <a:gd name="connsiteX2" fmla="*/ 2167807 w 2167807"/>
              <a:gd name="connsiteY2" fmla="*/ 0 h 3909283"/>
              <a:gd name="connsiteX3" fmla="*/ 2159898 w 2167807"/>
              <a:gd name="connsiteY3" fmla="*/ 3909283 h 3909283"/>
              <a:gd name="connsiteX4" fmla="*/ 0 w 2167807"/>
              <a:gd name="connsiteY4" fmla="*/ 3906838 h 3909283"/>
              <a:gd name="connsiteX0" fmla="*/ 0 w 2167807"/>
              <a:gd name="connsiteY0" fmla="*/ 3906838 h 3906838"/>
              <a:gd name="connsiteX1" fmla="*/ 116573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5547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40491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34130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29889 w 2167807"/>
              <a:gd name="connsiteY1" fmla="*/ 2381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2686"/>
              <a:gd name="connsiteY0" fmla="*/ 3906838 h 3906838"/>
              <a:gd name="connsiteX1" fmla="*/ 1029889 w 2162686"/>
              <a:gd name="connsiteY1" fmla="*/ 2381 h 3906838"/>
              <a:gd name="connsiteX2" fmla="*/ 2133881 w 2162686"/>
              <a:gd name="connsiteY2" fmla="*/ 0 h 3906838"/>
              <a:gd name="connsiteX3" fmla="*/ 2162343 w 2162686"/>
              <a:gd name="connsiteY3" fmla="*/ 3904393 h 3906838"/>
              <a:gd name="connsiteX4" fmla="*/ 0 w 2162686"/>
              <a:gd name="connsiteY4" fmla="*/ 3906838 h 3906838"/>
              <a:gd name="connsiteX0" fmla="*/ 0 w 2139854"/>
              <a:gd name="connsiteY0" fmla="*/ 3906838 h 3906838"/>
              <a:gd name="connsiteX1" fmla="*/ 1029889 w 2139854"/>
              <a:gd name="connsiteY1" fmla="*/ 2381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39854"/>
              <a:gd name="connsiteY0" fmla="*/ 3906838 h 3906838"/>
              <a:gd name="connsiteX1" fmla="*/ 1032009 w 2139854"/>
              <a:gd name="connsiteY1" fmla="*/ 0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40410"/>
              <a:gd name="connsiteY0" fmla="*/ 3906838 h 3906838"/>
              <a:gd name="connsiteX1" fmla="*/ 1032009 w 2140410"/>
              <a:gd name="connsiteY1" fmla="*/ 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6838 h 3906838"/>
              <a:gd name="connsiteX1" fmla="*/ 1122479 w 2140410"/>
              <a:gd name="connsiteY1" fmla="*/ 635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7632 h 3907632"/>
              <a:gd name="connsiteX1" fmla="*/ 1120359 w 2140410"/>
              <a:gd name="connsiteY1" fmla="*/ 0 h 3907632"/>
              <a:gd name="connsiteX2" fmla="*/ 2140241 w 2140410"/>
              <a:gd name="connsiteY2" fmla="*/ 794 h 3907632"/>
              <a:gd name="connsiteX3" fmla="*/ 2139019 w 2140410"/>
              <a:gd name="connsiteY3" fmla="*/ 3905187 h 3907632"/>
              <a:gd name="connsiteX4" fmla="*/ 0 w 2140410"/>
              <a:gd name="connsiteY4" fmla="*/ 3907632 h 3907632"/>
              <a:gd name="connsiteX0" fmla="*/ 0 w 2401217"/>
              <a:gd name="connsiteY0" fmla="*/ 3907632 h 3907632"/>
              <a:gd name="connsiteX1" fmla="*/ 1381166 w 2401217"/>
              <a:gd name="connsiteY1" fmla="*/ 0 h 3907632"/>
              <a:gd name="connsiteX2" fmla="*/ 2401048 w 2401217"/>
              <a:gd name="connsiteY2" fmla="*/ 794 h 3907632"/>
              <a:gd name="connsiteX3" fmla="*/ 2399826 w 2401217"/>
              <a:gd name="connsiteY3" fmla="*/ 3905187 h 3907632"/>
              <a:gd name="connsiteX4" fmla="*/ 0 w 2401217"/>
              <a:gd name="connsiteY4" fmla="*/ 3907632 h 3907632"/>
              <a:gd name="connsiteX0" fmla="*/ 0 w 2407578"/>
              <a:gd name="connsiteY0" fmla="*/ 3907632 h 3907632"/>
              <a:gd name="connsiteX1" fmla="*/ 1387527 w 2407578"/>
              <a:gd name="connsiteY1" fmla="*/ 0 h 3907632"/>
              <a:gd name="connsiteX2" fmla="*/ 2407409 w 2407578"/>
              <a:gd name="connsiteY2" fmla="*/ 794 h 3907632"/>
              <a:gd name="connsiteX3" fmla="*/ 2406187 w 2407578"/>
              <a:gd name="connsiteY3" fmla="*/ 3905187 h 3907632"/>
              <a:gd name="connsiteX4" fmla="*/ 0 w 2407578"/>
              <a:gd name="connsiteY4" fmla="*/ 3907632 h 3907632"/>
              <a:gd name="connsiteX0" fmla="*/ 0 w 2411819"/>
              <a:gd name="connsiteY0" fmla="*/ 3910014 h 3910014"/>
              <a:gd name="connsiteX1" fmla="*/ 1391768 w 2411819"/>
              <a:gd name="connsiteY1" fmla="*/ 0 h 3910014"/>
              <a:gd name="connsiteX2" fmla="*/ 2411650 w 2411819"/>
              <a:gd name="connsiteY2" fmla="*/ 794 h 3910014"/>
              <a:gd name="connsiteX3" fmla="*/ 2410428 w 2411819"/>
              <a:gd name="connsiteY3" fmla="*/ 3905187 h 3910014"/>
              <a:gd name="connsiteX4" fmla="*/ 0 w 2411819"/>
              <a:gd name="connsiteY4" fmla="*/ 3910014 h 3910014"/>
              <a:gd name="connsiteX0" fmla="*/ 0 w 2407578"/>
              <a:gd name="connsiteY0" fmla="*/ 3905251 h 3905251"/>
              <a:gd name="connsiteX1" fmla="*/ 1387527 w 2407578"/>
              <a:gd name="connsiteY1" fmla="*/ 0 h 3905251"/>
              <a:gd name="connsiteX2" fmla="*/ 2407409 w 2407578"/>
              <a:gd name="connsiteY2" fmla="*/ 794 h 3905251"/>
              <a:gd name="connsiteX3" fmla="*/ 2406187 w 2407578"/>
              <a:gd name="connsiteY3" fmla="*/ 3905187 h 3905251"/>
              <a:gd name="connsiteX4" fmla="*/ 0 w 2407578"/>
              <a:gd name="connsiteY4" fmla="*/ 3905251 h 3905251"/>
              <a:gd name="connsiteX0" fmla="*/ 0 w 2407578"/>
              <a:gd name="connsiteY0" fmla="*/ 3910014 h 3910014"/>
              <a:gd name="connsiteX1" fmla="*/ 1391767 w 2407578"/>
              <a:gd name="connsiteY1" fmla="*/ 0 h 3910014"/>
              <a:gd name="connsiteX2" fmla="*/ 2407409 w 2407578"/>
              <a:gd name="connsiteY2" fmla="*/ 5557 h 3910014"/>
              <a:gd name="connsiteX3" fmla="*/ 2406187 w 2407578"/>
              <a:gd name="connsiteY3" fmla="*/ 3909950 h 3910014"/>
              <a:gd name="connsiteX4" fmla="*/ 0 w 2407578"/>
              <a:gd name="connsiteY4" fmla="*/ 3910014 h 3910014"/>
              <a:gd name="connsiteX0" fmla="*/ 0 w 2407578"/>
              <a:gd name="connsiteY0" fmla="*/ 3910014 h 3910014"/>
              <a:gd name="connsiteX1" fmla="*/ 1391767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407578"/>
              <a:gd name="connsiteY0" fmla="*/ 3910014 h 3910014"/>
              <a:gd name="connsiteX1" fmla="*/ 1155921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292462"/>
              <a:gd name="connsiteY0" fmla="*/ 3910014 h 3910014"/>
              <a:gd name="connsiteX1" fmla="*/ 1040805 w 2292462"/>
              <a:gd name="connsiteY1" fmla="*/ 0 h 3910014"/>
              <a:gd name="connsiteX2" fmla="*/ 2292293 w 2292462"/>
              <a:gd name="connsiteY2" fmla="*/ 794 h 3910014"/>
              <a:gd name="connsiteX3" fmla="*/ 2291071 w 2292462"/>
              <a:gd name="connsiteY3" fmla="*/ 3909950 h 3910014"/>
              <a:gd name="connsiteX4" fmla="*/ 0 w 2292462"/>
              <a:gd name="connsiteY4" fmla="*/ 3910014 h 3910014"/>
              <a:gd name="connsiteX0" fmla="*/ 0 w 2292462"/>
              <a:gd name="connsiteY0" fmla="*/ 3913189 h 3913189"/>
              <a:gd name="connsiteX1" fmla="*/ 1036564 w 2292462"/>
              <a:gd name="connsiteY1" fmla="*/ 0 h 3913189"/>
              <a:gd name="connsiteX2" fmla="*/ 2292293 w 2292462"/>
              <a:gd name="connsiteY2" fmla="*/ 3969 h 3913189"/>
              <a:gd name="connsiteX3" fmla="*/ 2291071 w 2292462"/>
              <a:gd name="connsiteY3" fmla="*/ 3913125 h 3913189"/>
              <a:gd name="connsiteX4" fmla="*/ 0 w 2292462"/>
              <a:gd name="connsiteY4" fmla="*/ 3913189 h 3913189"/>
              <a:gd name="connsiteX0" fmla="*/ 0 w 2292207"/>
              <a:gd name="connsiteY0" fmla="*/ 3913189 h 3913189"/>
              <a:gd name="connsiteX1" fmla="*/ 1036564 w 2292207"/>
              <a:gd name="connsiteY1" fmla="*/ 0 h 3913189"/>
              <a:gd name="connsiteX2" fmla="*/ 2290173 w 2292207"/>
              <a:gd name="connsiteY2" fmla="*/ 795 h 3913189"/>
              <a:gd name="connsiteX3" fmla="*/ 2291071 w 2292207"/>
              <a:gd name="connsiteY3" fmla="*/ 3913125 h 3913189"/>
              <a:gd name="connsiteX4" fmla="*/ 0 w 2292207"/>
              <a:gd name="connsiteY4" fmla="*/ 3913189 h 3913189"/>
              <a:gd name="connsiteX0" fmla="*/ 0 w 2298567"/>
              <a:gd name="connsiteY0" fmla="*/ 3910014 h 3913125"/>
              <a:gd name="connsiteX1" fmla="*/ 1042924 w 2298567"/>
              <a:gd name="connsiteY1" fmla="*/ 0 h 3913125"/>
              <a:gd name="connsiteX2" fmla="*/ 2296533 w 2298567"/>
              <a:gd name="connsiteY2" fmla="*/ 795 h 3913125"/>
              <a:gd name="connsiteX3" fmla="*/ 2297431 w 2298567"/>
              <a:gd name="connsiteY3" fmla="*/ 3913125 h 3913125"/>
              <a:gd name="connsiteX4" fmla="*/ 0 w 2298567"/>
              <a:gd name="connsiteY4" fmla="*/ 3910014 h 3913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567" h="3913125">
                <a:moveTo>
                  <a:pt x="0" y="3910014"/>
                </a:moveTo>
                <a:lnTo>
                  <a:pt x="1042924" y="0"/>
                </a:lnTo>
                <a:lnTo>
                  <a:pt x="2296533" y="795"/>
                </a:lnTo>
                <a:cubicBezTo>
                  <a:pt x="2292267" y="1303074"/>
                  <a:pt x="2301697" y="2610846"/>
                  <a:pt x="2297431" y="3913125"/>
                </a:cubicBezTo>
                <a:lnTo>
                  <a:pt x="0" y="3910014"/>
                </a:lnTo>
                <a:close/>
              </a:path>
            </a:pathLst>
          </a:custGeom>
          <a:solidFill>
            <a:schemeClr val="bg1"/>
          </a:solidFill>
          <a:ln>
            <a:noFill/>
          </a:ln>
          <a:effectLst/>
        </p:spPr>
        <p:txBody>
          <a:bodyPr lIns="1440000" tIns="468000" bIns="0" anchor="ctr" anchorCtr="0">
            <a:normAutofit/>
          </a:bodyPr>
          <a:lstStyle>
            <a:lvl1pPr marL="0" indent="0" algn="ctr">
              <a:buNone/>
              <a:defRPr sz="1400" baseline="0">
                <a:solidFill>
                  <a:schemeClr val="tx2"/>
                </a:solidFill>
              </a:defRPr>
            </a:lvl1pPr>
          </a:lstStyle>
          <a:p>
            <a:r>
              <a:rPr lang="nb-NO"/>
              <a:t>Klikk på ikonet for å legge til et bilde</a:t>
            </a:r>
            <a:endParaRPr lang="nb-NO" dirty="0"/>
          </a:p>
        </p:txBody>
      </p:sp>
      <p:sp>
        <p:nvSpPr>
          <p:cNvPr id="9" name="Text Placeholder 8">
            <a:extLst>
              <a:ext uri="{FF2B5EF4-FFF2-40B4-BE49-F238E27FC236}">
                <a16:creationId xmlns:a16="http://schemas.microsoft.com/office/drawing/2014/main" id="{A5AB20B5-22F5-7F42-98FA-915865BDDA6B}"/>
              </a:ext>
            </a:extLst>
          </p:cNvPr>
          <p:cNvSpPr>
            <a:spLocks noGrp="1"/>
          </p:cNvSpPr>
          <p:nvPr>
            <p:ph type="body" sz="quarter" idx="12" hasCustomPrompt="1"/>
          </p:nvPr>
        </p:nvSpPr>
        <p:spPr>
          <a:xfrm>
            <a:off x="525314" y="6193407"/>
            <a:ext cx="5062686" cy="431800"/>
          </a:xfrm>
        </p:spPr>
        <p:txBody>
          <a:bodyPr anchor="b"/>
          <a:lstStyle>
            <a:lvl1pPr marL="0" indent="0">
              <a:buNone/>
              <a:defRPr sz="1400">
                <a:solidFill>
                  <a:schemeClr val="bg1"/>
                </a:solidFill>
              </a:defRPr>
            </a:lvl1pPr>
            <a:lvl5pPr marL="1517650" indent="0">
              <a:buNone/>
              <a:defRPr/>
            </a:lvl5pPr>
          </a:lstStyle>
          <a:p>
            <a:pPr lvl="0"/>
            <a:r>
              <a:rPr lang="en-GB" dirty="0"/>
              <a:t>Dato  //  </a:t>
            </a:r>
            <a:r>
              <a:rPr lang="en-GB" dirty="0" err="1"/>
              <a:t>Ansvarlig</a:t>
            </a:r>
            <a:endParaRPr lang="en-GB" dirty="0"/>
          </a:p>
        </p:txBody>
      </p:sp>
      <p:pic>
        <p:nvPicPr>
          <p:cNvPr id="7" name="Grafikk 6">
            <a:extLst>
              <a:ext uri="{FF2B5EF4-FFF2-40B4-BE49-F238E27FC236}">
                <a16:creationId xmlns:a16="http://schemas.microsoft.com/office/drawing/2014/main" id="{9731FE1C-E2F8-7042-8566-1A6CE70B9A4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96033" y="1089788"/>
            <a:ext cx="1249282" cy="785839"/>
          </a:xfrm>
          <a:prstGeom prst="rect">
            <a:avLst/>
          </a:prstGeom>
        </p:spPr>
      </p:pic>
    </p:spTree>
    <p:extLst>
      <p:ext uri="{BB962C8B-B14F-4D97-AF65-F5344CB8AC3E}">
        <p14:creationId xmlns:p14="http://schemas.microsoft.com/office/powerpoint/2010/main" val="35294247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kst med sirkel">
    <p:spTree>
      <p:nvGrpSpPr>
        <p:cNvPr id="1" name=""/>
        <p:cNvGrpSpPr/>
        <p:nvPr/>
      </p:nvGrpSpPr>
      <p:grpSpPr>
        <a:xfrm>
          <a:off x="0" y="0"/>
          <a:ext cx="0" cy="0"/>
          <a:chOff x="0" y="0"/>
          <a:chExt cx="0" cy="0"/>
        </a:xfrm>
      </p:grpSpPr>
      <p:sp>
        <p:nvSpPr>
          <p:cNvPr id="6" name="Plassholder for bunntekst 5">
            <a:extLst>
              <a:ext uri="{FF2B5EF4-FFF2-40B4-BE49-F238E27FC236}">
                <a16:creationId xmlns:a16="http://schemas.microsoft.com/office/drawing/2014/main" id="{9630795E-AD26-E64A-9C79-FA3F9BB4963A}"/>
              </a:ext>
            </a:extLst>
          </p:cNvPr>
          <p:cNvSpPr>
            <a:spLocks noGrp="1"/>
          </p:cNvSpPr>
          <p:nvPr>
            <p:ph type="ftr" sz="quarter" idx="11"/>
          </p:nvPr>
        </p:nvSpPr>
        <p:spPr>
          <a:xfrm>
            <a:off x="1765788" y="6356350"/>
            <a:ext cx="3466263" cy="365125"/>
          </a:xfrm>
          <a:prstGeom prst="rect">
            <a:avLst/>
          </a:prstGeom>
        </p:spPr>
        <p:txBody>
          <a:bodyPr/>
          <a:lstStyle/>
          <a:p>
            <a:endParaRPr lang="nb-NO" dirty="0"/>
          </a:p>
        </p:txBody>
      </p:sp>
      <p:sp>
        <p:nvSpPr>
          <p:cNvPr id="7" name="Plassholder for lysbildenummer 6">
            <a:extLst>
              <a:ext uri="{FF2B5EF4-FFF2-40B4-BE49-F238E27FC236}">
                <a16:creationId xmlns:a16="http://schemas.microsoft.com/office/drawing/2014/main" id="{B1F69FF2-4FB1-3544-9B7F-A00D9E4C1A74}"/>
              </a:ext>
            </a:extLst>
          </p:cNvPr>
          <p:cNvSpPr>
            <a:spLocks noGrp="1"/>
          </p:cNvSpPr>
          <p:nvPr>
            <p:ph type="sldNum" sz="quarter" idx="12"/>
          </p:nvPr>
        </p:nvSpPr>
        <p:spPr>
          <a:xfrm>
            <a:off x="5418421" y="6356350"/>
            <a:ext cx="741600" cy="365125"/>
          </a:xfrm>
        </p:spPr>
        <p:txBody>
          <a:bodyPr/>
          <a:lstStyle/>
          <a:p>
            <a:fld id="{95102788-B3AA-6746-B4E5-C52EBB4D0CEE}" type="slidenum">
              <a:rPr lang="nb-NO" smtClean="0"/>
              <a:t>‹#›</a:t>
            </a:fld>
            <a:endParaRPr lang="nb-NO"/>
          </a:p>
        </p:txBody>
      </p:sp>
      <p:sp>
        <p:nvSpPr>
          <p:cNvPr id="9" name="Plassholder for bilde 5">
            <a:extLst>
              <a:ext uri="{FF2B5EF4-FFF2-40B4-BE49-F238E27FC236}">
                <a16:creationId xmlns:a16="http://schemas.microsoft.com/office/drawing/2014/main" id="{701CE543-F5B4-D84C-A6FC-FAFF3D0AAFC3}"/>
              </a:ext>
            </a:extLst>
          </p:cNvPr>
          <p:cNvSpPr>
            <a:spLocks noGrp="1" noChangeAspect="1"/>
          </p:cNvSpPr>
          <p:nvPr>
            <p:ph type="pic" sz="quarter" idx="13"/>
          </p:nvPr>
        </p:nvSpPr>
        <p:spPr>
          <a:xfrm>
            <a:off x="5973237" y="602647"/>
            <a:ext cx="5652706" cy="5652706"/>
          </a:xfrm>
          <a:prstGeom prst="ellipse">
            <a:avLst/>
          </a:prstGeom>
          <a:solidFill>
            <a:schemeClr val="bg2"/>
          </a:solidFill>
        </p:spPr>
        <p:txBody>
          <a:bodyPr anchor="ctr" anchorCtr="0">
            <a:normAutofit/>
          </a:bodyPr>
          <a:lstStyle>
            <a:lvl1pPr marL="0" indent="0" algn="ctr">
              <a:spcBef>
                <a:spcPts val="800"/>
              </a:spcBef>
              <a:buClr>
                <a:schemeClr val="accent2"/>
              </a:buClr>
              <a:buSzPct val="100000"/>
              <a:buNone/>
              <a:defRPr sz="1800" b="0" i="0">
                <a:latin typeface="Arial" panose="020B0604020202020204" pitchFamily="34" charset="0"/>
                <a:ea typeface="Arial" panose="020B0604020202020204" pitchFamily="34" charset="0"/>
                <a:cs typeface="Arial" panose="020B0604020202020204" pitchFamily="34" charset="0"/>
              </a:defRPr>
            </a:lvl1pPr>
          </a:lstStyle>
          <a:p>
            <a:r>
              <a:rPr lang="nb-NO"/>
              <a:t>Klikk på ikonet for å legge til et bilde</a:t>
            </a:r>
            <a:endParaRPr lang="nb-NO" dirty="0"/>
          </a:p>
        </p:txBody>
      </p:sp>
      <p:sp>
        <p:nvSpPr>
          <p:cNvPr id="8" name="Plassholder for innhold 2">
            <a:extLst>
              <a:ext uri="{FF2B5EF4-FFF2-40B4-BE49-F238E27FC236}">
                <a16:creationId xmlns:a16="http://schemas.microsoft.com/office/drawing/2014/main" id="{6300D294-78C3-134A-B8DB-F895410ECD2E}"/>
              </a:ext>
            </a:extLst>
          </p:cNvPr>
          <p:cNvSpPr>
            <a:spLocks noGrp="1"/>
          </p:cNvSpPr>
          <p:nvPr>
            <p:ph idx="1" hasCustomPrompt="1"/>
          </p:nvPr>
        </p:nvSpPr>
        <p:spPr>
          <a:xfrm>
            <a:off x="838200" y="1825625"/>
            <a:ext cx="4951021" cy="4351338"/>
          </a:xfrm>
        </p:spPr>
        <p:txBody>
          <a:bodyPr/>
          <a:lstStyle/>
          <a:p>
            <a:pPr lvl="0"/>
            <a:r>
              <a:rPr lang="nb-NO" dirty="0"/>
              <a:t>Klikk for å redigere teksten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10" name="Tittel 1">
            <a:extLst>
              <a:ext uri="{FF2B5EF4-FFF2-40B4-BE49-F238E27FC236}">
                <a16:creationId xmlns:a16="http://schemas.microsoft.com/office/drawing/2014/main" id="{FE2CAD38-4FD8-5D47-94F7-E677546BBB25}"/>
              </a:ext>
            </a:extLst>
          </p:cNvPr>
          <p:cNvSpPr>
            <a:spLocks noGrp="1"/>
          </p:cNvSpPr>
          <p:nvPr>
            <p:ph type="title" hasCustomPrompt="1"/>
          </p:nvPr>
        </p:nvSpPr>
        <p:spPr>
          <a:xfrm>
            <a:off x="838200" y="482400"/>
            <a:ext cx="5533571" cy="1072080"/>
          </a:xfrm>
        </p:spPr>
        <p:txBody>
          <a:bodyPr/>
          <a:lstStyle/>
          <a:p>
            <a:r>
              <a:rPr lang="nb-NO" dirty="0"/>
              <a:t>Klikk for å redigere tittelen</a:t>
            </a:r>
          </a:p>
        </p:txBody>
      </p:sp>
    </p:spTree>
    <p:extLst>
      <p:ext uri="{BB962C8B-B14F-4D97-AF65-F5344CB8AC3E}">
        <p14:creationId xmlns:p14="http://schemas.microsoft.com/office/powerpoint/2010/main" val="761498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irkler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469CFF4-987B-5A43-8582-31F67145E3E1}"/>
              </a:ext>
            </a:extLst>
          </p:cNvPr>
          <p:cNvSpPr>
            <a:spLocks noGrp="1"/>
          </p:cNvSpPr>
          <p:nvPr>
            <p:ph type="title"/>
          </p:nvPr>
        </p:nvSpPr>
        <p:spPr/>
        <p:txBody>
          <a:bodyPr/>
          <a:lstStyle/>
          <a:p>
            <a:r>
              <a:rPr lang="nb-NO"/>
              <a:t>Klikk for å redigere tittelstil</a:t>
            </a:r>
          </a:p>
        </p:txBody>
      </p:sp>
      <p:sp>
        <p:nvSpPr>
          <p:cNvPr id="3" name="Plassholder for lysbildenummer 2">
            <a:extLst>
              <a:ext uri="{FF2B5EF4-FFF2-40B4-BE49-F238E27FC236}">
                <a16:creationId xmlns:a16="http://schemas.microsoft.com/office/drawing/2014/main" id="{E9603651-05EC-6948-B335-00924944B6CC}"/>
              </a:ext>
            </a:extLst>
          </p:cNvPr>
          <p:cNvSpPr>
            <a:spLocks noGrp="1"/>
          </p:cNvSpPr>
          <p:nvPr>
            <p:ph type="sldNum" sz="quarter" idx="10"/>
          </p:nvPr>
        </p:nvSpPr>
        <p:spPr/>
        <p:txBody>
          <a:bodyPr/>
          <a:lstStyle/>
          <a:p>
            <a:fld id="{95102788-B3AA-6746-B4E5-C52EBB4D0CEE}" type="slidenum">
              <a:rPr lang="nb-NO" smtClean="0"/>
              <a:pPr/>
              <a:t>‹#›</a:t>
            </a:fld>
            <a:endParaRPr lang="nb-NO" dirty="0"/>
          </a:p>
        </p:txBody>
      </p:sp>
      <p:sp>
        <p:nvSpPr>
          <p:cNvPr id="4" name="Plassholder for bunntekst 3">
            <a:extLst>
              <a:ext uri="{FF2B5EF4-FFF2-40B4-BE49-F238E27FC236}">
                <a16:creationId xmlns:a16="http://schemas.microsoft.com/office/drawing/2014/main" id="{CDCE326E-B227-394D-A659-399CE735CEE6}"/>
              </a:ext>
            </a:extLst>
          </p:cNvPr>
          <p:cNvSpPr>
            <a:spLocks noGrp="1"/>
          </p:cNvSpPr>
          <p:nvPr>
            <p:ph type="ftr" sz="quarter" idx="11"/>
          </p:nvPr>
        </p:nvSpPr>
        <p:spPr/>
        <p:txBody>
          <a:bodyPr/>
          <a:lstStyle/>
          <a:p>
            <a:endParaRPr lang="nb-NO"/>
          </a:p>
        </p:txBody>
      </p:sp>
      <p:sp>
        <p:nvSpPr>
          <p:cNvPr id="5" name="Plassholder for bilde 5">
            <a:extLst>
              <a:ext uri="{FF2B5EF4-FFF2-40B4-BE49-F238E27FC236}">
                <a16:creationId xmlns:a16="http://schemas.microsoft.com/office/drawing/2014/main" id="{643807C2-292F-894E-874A-C85D7E9D69AA}"/>
              </a:ext>
            </a:extLst>
          </p:cNvPr>
          <p:cNvSpPr>
            <a:spLocks noGrp="1" noChangeAspect="1"/>
          </p:cNvSpPr>
          <p:nvPr>
            <p:ph type="pic" sz="quarter" idx="12"/>
          </p:nvPr>
        </p:nvSpPr>
        <p:spPr>
          <a:xfrm>
            <a:off x="838200" y="1829345"/>
            <a:ext cx="3147582" cy="3147582"/>
          </a:xfrm>
          <a:prstGeom prst="ellipse">
            <a:avLst/>
          </a:prstGeom>
          <a:solidFill>
            <a:schemeClr val="bg2"/>
          </a:solidFill>
        </p:spPr>
        <p:txBody>
          <a:bodyPr anchor="ctr" anchorCtr="0"/>
          <a:lstStyle>
            <a:lvl1pPr marL="0" indent="0" algn="ctr">
              <a:spcBef>
                <a:spcPts val="800"/>
              </a:spcBef>
              <a:buClr>
                <a:schemeClr val="accent3"/>
              </a:buClr>
              <a:buSzPct val="100000"/>
              <a:buFont typeface="Arial" panose="020B0604020202020204" pitchFamily="34" charset="0"/>
              <a:buNone/>
              <a:defRPr sz="1600" b="0" i="0">
                <a:latin typeface="Arial" panose="020B0604020202020204" pitchFamily="34" charset="0"/>
                <a:ea typeface="Arial" panose="020B0604020202020204" pitchFamily="34" charset="0"/>
                <a:cs typeface="Arial" panose="020B0604020202020204" pitchFamily="34" charset="0"/>
              </a:defRPr>
            </a:lvl1pPr>
          </a:lstStyle>
          <a:p>
            <a:r>
              <a:rPr lang="nb-NO"/>
              <a:t>Klikk på ikonet for å legge til et bilde</a:t>
            </a:r>
            <a:endParaRPr lang="nb-NO" dirty="0"/>
          </a:p>
        </p:txBody>
      </p:sp>
      <p:sp>
        <p:nvSpPr>
          <p:cNvPr id="6" name="Plassholder for bilde 5">
            <a:extLst>
              <a:ext uri="{FF2B5EF4-FFF2-40B4-BE49-F238E27FC236}">
                <a16:creationId xmlns:a16="http://schemas.microsoft.com/office/drawing/2014/main" id="{5324C5C5-907C-D34E-836F-29B532757AD4}"/>
              </a:ext>
            </a:extLst>
          </p:cNvPr>
          <p:cNvSpPr>
            <a:spLocks noGrp="1" noChangeAspect="1"/>
          </p:cNvSpPr>
          <p:nvPr>
            <p:ph type="pic" sz="quarter" idx="27"/>
          </p:nvPr>
        </p:nvSpPr>
        <p:spPr>
          <a:xfrm>
            <a:off x="4518119" y="1829345"/>
            <a:ext cx="3147582" cy="3147582"/>
          </a:xfrm>
          <a:prstGeom prst="ellipse">
            <a:avLst/>
          </a:prstGeom>
          <a:solidFill>
            <a:schemeClr val="bg2"/>
          </a:solidFill>
        </p:spPr>
        <p:txBody>
          <a:bodyPr anchor="ctr" anchorCtr="0"/>
          <a:lstStyle>
            <a:lvl1pPr marL="0" indent="0" algn="ctr">
              <a:spcBef>
                <a:spcPts val="800"/>
              </a:spcBef>
              <a:buClr>
                <a:schemeClr val="accent3"/>
              </a:buClr>
              <a:buSzPct val="100000"/>
              <a:buFont typeface="Arial" panose="020B0604020202020204" pitchFamily="34" charset="0"/>
              <a:buNone/>
              <a:defRPr sz="1600" b="0" i="0">
                <a:latin typeface="Arial" panose="020B0604020202020204" pitchFamily="34" charset="0"/>
                <a:ea typeface="Arial" panose="020B0604020202020204" pitchFamily="34" charset="0"/>
                <a:cs typeface="Arial" panose="020B0604020202020204" pitchFamily="34" charset="0"/>
              </a:defRPr>
            </a:lvl1pPr>
          </a:lstStyle>
          <a:p>
            <a:r>
              <a:rPr lang="nb-NO"/>
              <a:t>Klikk på ikonet for å legge til et bilde</a:t>
            </a:r>
            <a:endParaRPr lang="nb-NO" dirty="0"/>
          </a:p>
        </p:txBody>
      </p:sp>
      <p:sp>
        <p:nvSpPr>
          <p:cNvPr id="7" name="Plassholder for bilde 5">
            <a:extLst>
              <a:ext uri="{FF2B5EF4-FFF2-40B4-BE49-F238E27FC236}">
                <a16:creationId xmlns:a16="http://schemas.microsoft.com/office/drawing/2014/main" id="{BA339474-4310-4E4C-8300-B9375051CA40}"/>
              </a:ext>
            </a:extLst>
          </p:cNvPr>
          <p:cNvSpPr>
            <a:spLocks noGrp="1" noChangeAspect="1"/>
          </p:cNvSpPr>
          <p:nvPr>
            <p:ph type="pic" sz="quarter" idx="28"/>
          </p:nvPr>
        </p:nvSpPr>
        <p:spPr>
          <a:xfrm>
            <a:off x="8206218" y="1829345"/>
            <a:ext cx="3147582" cy="3147582"/>
          </a:xfrm>
          <a:prstGeom prst="ellipse">
            <a:avLst/>
          </a:prstGeom>
          <a:solidFill>
            <a:schemeClr val="bg2"/>
          </a:solidFill>
        </p:spPr>
        <p:txBody>
          <a:bodyPr anchor="ctr" anchorCtr="0"/>
          <a:lstStyle>
            <a:lvl1pPr marL="0" indent="0" algn="ctr">
              <a:spcBef>
                <a:spcPts val="800"/>
              </a:spcBef>
              <a:buClr>
                <a:schemeClr val="accent3"/>
              </a:buClr>
              <a:buSzPct val="100000"/>
              <a:buFont typeface="Arial" panose="020B0604020202020204" pitchFamily="34" charset="0"/>
              <a:buNone/>
              <a:defRPr sz="1600" b="0" i="0">
                <a:latin typeface="Arial" panose="020B0604020202020204" pitchFamily="34" charset="0"/>
                <a:ea typeface="Arial" panose="020B0604020202020204" pitchFamily="34" charset="0"/>
                <a:cs typeface="Arial" panose="020B0604020202020204" pitchFamily="34" charset="0"/>
              </a:defRPr>
            </a:lvl1pPr>
          </a:lstStyle>
          <a:p>
            <a:r>
              <a:rPr lang="nb-NO"/>
              <a:t>Klikk på ikonet for å legge til et bilde</a:t>
            </a:r>
            <a:endParaRPr lang="nb-NO" dirty="0"/>
          </a:p>
        </p:txBody>
      </p:sp>
      <p:sp>
        <p:nvSpPr>
          <p:cNvPr id="10" name="Plassholder for tekst 2">
            <a:extLst>
              <a:ext uri="{FF2B5EF4-FFF2-40B4-BE49-F238E27FC236}">
                <a16:creationId xmlns:a16="http://schemas.microsoft.com/office/drawing/2014/main" id="{3420036C-1838-DE4A-BADD-245630D31E50}"/>
              </a:ext>
            </a:extLst>
          </p:cNvPr>
          <p:cNvSpPr>
            <a:spLocks noGrp="1"/>
          </p:cNvSpPr>
          <p:nvPr>
            <p:ph type="body" sz="quarter" idx="33"/>
          </p:nvPr>
        </p:nvSpPr>
        <p:spPr>
          <a:xfrm>
            <a:off x="8080585" y="5161212"/>
            <a:ext cx="3398852" cy="963602"/>
          </a:xfrm>
        </p:spPr>
        <p:txBody>
          <a:bodyPr lIns="0" tIns="0" rIns="0" bIns="0" anchor="ctr">
            <a:noAutofit/>
          </a:bodyPr>
          <a:lstStyle>
            <a:lvl1pPr marL="36000" indent="0" algn="ctr">
              <a:spcBef>
                <a:spcPts val="600"/>
              </a:spcBef>
              <a:buSzPct val="100000"/>
              <a:buFont typeface="Arial" panose="020B0604020202020204" pitchFamily="34" charset="0"/>
              <a:buNone/>
              <a:defRPr sz="2400"/>
            </a:lvl1pPr>
          </a:lstStyle>
          <a:p>
            <a:pPr lvl="0"/>
            <a:r>
              <a:rPr lang="nb-NO"/>
              <a:t>Klikk for å redigere tekststiler i malen</a:t>
            </a:r>
          </a:p>
        </p:txBody>
      </p:sp>
      <p:sp>
        <p:nvSpPr>
          <p:cNvPr id="11" name="Plassholder for tekst 2">
            <a:extLst>
              <a:ext uri="{FF2B5EF4-FFF2-40B4-BE49-F238E27FC236}">
                <a16:creationId xmlns:a16="http://schemas.microsoft.com/office/drawing/2014/main" id="{94BB1344-2B8D-6C4F-AF3C-799F28132DC6}"/>
              </a:ext>
            </a:extLst>
          </p:cNvPr>
          <p:cNvSpPr>
            <a:spLocks noGrp="1"/>
          </p:cNvSpPr>
          <p:nvPr>
            <p:ph type="body" sz="quarter" idx="34"/>
          </p:nvPr>
        </p:nvSpPr>
        <p:spPr>
          <a:xfrm>
            <a:off x="4392484" y="5157975"/>
            <a:ext cx="3398852" cy="963602"/>
          </a:xfrm>
        </p:spPr>
        <p:txBody>
          <a:bodyPr lIns="0" tIns="0" rIns="0" bIns="0" anchor="ctr">
            <a:noAutofit/>
          </a:bodyPr>
          <a:lstStyle>
            <a:lvl1pPr marL="36000" indent="0" algn="ctr">
              <a:spcBef>
                <a:spcPts val="600"/>
              </a:spcBef>
              <a:buSzPct val="100000"/>
              <a:buFont typeface="Arial" panose="020B0604020202020204" pitchFamily="34" charset="0"/>
              <a:buNone/>
              <a:defRPr sz="2400"/>
            </a:lvl1pPr>
          </a:lstStyle>
          <a:p>
            <a:pPr lvl="0"/>
            <a:r>
              <a:rPr lang="nb-NO"/>
              <a:t>Klikk for å redigere tekststiler i malen</a:t>
            </a:r>
          </a:p>
        </p:txBody>
      </p:sp>
      <p:sp>
        <p:nvSpPr>
          <p:cNvPr id="12" name="Plassholder for tekst 2">
            <a:extLst>
              <a:ext uri="{FF2B5EF4-FFF2-40B4-BE49-F238E27FC236}">
                <a16:creationId xmlns:a16="http://schemas.microsoft.com/office/drawing/2014/main" id="{82C78190-F0C7-F94A-8B39-D2876F768B7D}"/>
              </a:ext>
            </a:extLst>
          </p:cNvPr>
          <p:cNvSpPr>
            <a:spLocks noGrp="1"/>
          </p:cNvSpPr>
          <p:nvPr>
            <p:ph type="body" sz="quarter" idx="35"/>
          </p:nvPr>
        </p:nvSpPr>
        <p:spPr>
          <a:xfrm>
            <a:off x="712565" y="5157975"/>
            <a:ext cx="3398852" cy="963602"/>
          </a:xfrm>
        </p:spPr>
        <p:txBody>
          <a:bodyPr lIns="0" tIns="0" rIns="0" bIns="0" anchor="ctr">
            <a:noAutofit/>
          </a:bodyPr>
          <a:lstStyle>
            <a:lvl1pPr marL="36000" indent="0" algn="ctr">
              <a:spcBef>
                <a:spcPts val="600"/>
              </a:spcBef>
              <a:buSzPct val="100000"/>
              <a:buFont typeface="Arial" panose="020B0604020202020204" pitchFamily="34" charset="0"/>
              <a:buNone/>
              <a:defRPr sz="2400"/>
            </a:lvl1pPr>
          </a:lstStyle>
          <a:p>
            <a:pPr lvl="0"/>
            <a:r>
              <a:rPr lang="nb-NO"/>
              <a:t>Klikk for å redigere tekststiler i malen</a:t>
            </a:r>
          </a:p>
        </p:txBody>
      </p:sp>
    </p:spTree>
    <p:extLst>
      <p:ext uri="{BB962C8B-B14F-4D97-AF65-F5344CB8AC3E}">
        <p14:creationId xmlns:p14="http://schemas.microsoft.com/office/powerpoint/2010/main" val="39766622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C med bilde">
    <p:spTree>
      <p:nvGrpSpPr>
        <p:cNvPr id="1" name=""/>
        <p:cNvGrpSpPr/>
        <p:nvPr/>
      </p:nvGrpSpPr>
      <p:grpSpPr>
        <a:xfrm>
          <a:off x="0" y="0"/>
          <a:ext cx="0" cy="0"/>
          <a:chOff x="0" y="0"/>
          <a:chExt cx="0" cy="0"/>
        </a:xfrm>
      </p:grpSpPr>
      <p:sp>
        <p:nvSpPr>
          <p:cNvPr id="3" name="Plassholder for lysbildenummer 2">
            <a:extLst>
              <a:ext uri="{FF2B5EF4-FFF2-40B4-BE49-F238E27FC236}">
                <a16:creationId xmlns:a16="http://schemas.microsoft.com/office/drawing/2014/main" id="{187046D5-FCF3-DD40-B896-2E3520046E70}"/>
              </a:ext>
            </a:extLst>
          </p:cNvPr>
          <p:cNvSpPr>
            <a:spLocks noGrp="1"/>
          </p:cNvSpPr>
          <p:nvPr>
            <p:ph type="sldNum" sz="quarter" idx="10"/>
          </p:nvPr>
        </p:nvSpPr>
        <p:spPr/>
        <p:txBody>
          <a:bodyPr/>
          <a:lstStyle/>
          <a:p>
            <a:fld id="{95102788-B3AA-6746-B4E5-C52EBB4D0CEE}" type="slidenum">
              <a:rPr lang="nb-NO" smtClean="0"/>
              <a:pPr/>
              <a:t>‹#›</a:t>
            </a:fld>
            <a:endParaRPr lang="nb-NO" dirty="0"/>
          </a:p>
        </p:txBody>
      </p:sp>
      <p:sp>
        <p:nvSpPr>
          <p:cNvPr id="4" name="Plassholder for bunntekst 3">
            <a:extLst>
              <a:ext uri="{FF2B5EF4-FFF2-40B4-BE49-F238E27FC236}">
                <a16:creationId xmlns:a16="http://schemas.microsoft.com/office/drawing/2014/main" id="{52DA0986-BEFB-4A44-98B6-D10264B4EA5C}"/>
              </a:ext>
            </a:extLst>
          </p:cNvPr>
          <p:cNvSpPr>
            <a:spLocks noGrp="1"/>
          </p:cNvSpPr>
          <p:nvPr>
            <p:ph type="ftr" sz="quarter" idx="11"/>
          </p:nvPr>
        </p:nvSpPr>
        <p:spPr/>
        <p:txBody>
          <a:bodyPr/>
          <a:lstStyle/>
          <a:p>
            <a:endParaRPr lang="nb-NO"/>
          </a:p>
        </p:txBody>
      </p:sp>
      <p:pic>
        <p:nvPicPr>
          <p:cNvPr id="5" name="Plassholder for innhold 3">
            <a:extLst>
              <a:ext uri="{FF2B5EF4-FFF2-40B4-BE49-F238E27FC236}">
                <a16:creationId xmlns:a16="http://schemas.microsoft.com/office/drawing/2014/main" id="{92C05EAD-0F07-3B45-8747-833BB1F2A5F7}"/>
              </a:ext>
            </a:extLst>
          </p:cNvPr>
          <p:cNvPicPr>
            <a:picLocks noChangeAspect="1"/>
          </p:cNvPicPr>
          <p:nvPr userDrawn="1"/>
        </p:nvPicPr>
        <p:blipFill rotWithShape="1">
          <a:blip r:embed="rId2"/>
          <a:srcRect l="-723" r="1"/>
          <a:stretch/>
        </p:blipFill>
        <p:spPr bwMode="auto">
          <a:xfrm>
            <a:off x="1482417" y="660910"/>
            <a:ext cx="8995930" cy="5101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FAA26D3D-D897-4be2-8F04-BA451C77F1D7}">
              <ma14:placeholderFlag xmlns="" xmlns:ma14="http://schemas.microsoft.com/office/mac/drawingml/2011/main" val="1"/>
            </a:ext>
          </a:extLst>
        </p:spPr>
      </p:pic>
      <p:sp>
        <p:nvSpPr>
          <p:cNvPr id="6" name="Plassholder for bilde 5">
            <a:extLst>
              <a:ext uri="{FF2B5EF4-FFF2-40B4-BE49-F238E27FC236}">
                <a16:creationId xmlns:a16="http://schemas.microsoft.com/office/drawing/2014/main" id="{CADDA05B-7DC7-D845-8F78-41EFC4912172}"/>
              </a:ext>
            </a:extLst>
          </p:cNvPr>
          <p:cNvSpPr>
            <a:spLocks noGrp="1"/>
          </p:cNvSpPr>
          <p:nvPr>
            <p:ph type="pic" sz="quarter" idx="12"/>
          </p:nvPr>
        </p:nvSpPr>
        <p:spPr>
          <a:xfrm>
            <a:off x="2337218" y="907450"/>
            <a:ext cx="7311543" cy="4363809"/>
          </a:xfrm>
          <a:prstGeom prst="rect">
            <a:avLst/>
          </a:prstGeom>
          <a:solidFill>
            <a:schemeClr val="bg1"/>
          </a:solidFill>
        </p:spPr>
        <p:txBody>
          <a:bodyPr anchor="ctr" anchorCtr="0">
            <a:normAutofit/>
          </a:bodyPr>
          <a:lstStyle>
            <a:lvl1pPr marL="0" indent="0" algn="ctr">
              <a:spcBef>
                <a:spcPts val="800"/>
              </a:spcBef>
              <a:buClr>
                <a:schemeClr val="accent2"/>
              </a:buClr>
              <a:buSzPct val="100000"/>
              <a:buNone/>
              <a:defRPr sz="1800" b="0" i="0">
                <a:latin typeface="Arial" panose="020B0604020202020204" pitchFamily="34" charset="0"/>
                <a:ea typeface="Arial" panose="020B0604020202020204" pitchFamily="34" charset="0"/>
                <a:cs typeface="Arial" panose="020B0604020202020204" pitchFamily="34" charset="0"/>
              </a:defRPr>
            </a:lvl1pPr>
          </a:lstStyle>
          <a:p>
            <a:r>
              <a:rPr lang="nb-NO"/>
              <a:t>Klikk på ikonet for å legge til et bilde</a:t>
            </a:r>
            <a:endParaRPr lang="nb-NO" dirty="0"/>
          </a:p>
        </p:txBody>
      </p:sp>
    </p:spTree>
    <p:extLst>
      <p:ext uri="{BB962C8B-B14F-4D97-AF65-F5344CB8AC3E}">
        <p14:creationId xmlns:p14="http://schemas.microsoft.com/office/powerpoint/2010/main" val="3199924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Heldekkende bilde">
    <p:spTree>
      <p:nvGrpSpPr>
        <p:cNvPr id="1" name=""/>
        <p:cNvGrpSpPr/>
        <p:nvPr/>
      </p:nvGrpSpPr>
      <p:grpSpPr>
        <a:xfrm>
          <a:off x="0" y="0"/>
          <a:ext cx="0" cy="0"/>
          <a:chOff x="0" y="0"/>
          <a:chExt cx="0" cy="0"/>
        </a:xfrm>
      </p:grpSpPr>
      <p:sp>
        <p:nvSpPr>
          <p:cNvPr id="8" name="Plassholder for bilde 5">
            <a:extLst>
              <a:ext uri="{FF2B5EF4-FFF2-40B4-BE49-F238E27FC236}">
                <a16:creationId xmlns:a16="http://schemas.microsoft.com/office/drawing/2014/main" id="{41F14D0C-5037-3D4E-9FB1-24B237B969FC}"/>
              </a:ext>
            </a:extLst>
          </p:cNvPr>
          <p:cNvSpPr>
            <a:spLocks noGrp="1" noChangeAspect="1"/>
          </p:cNvSpPr>
          <p:nvPr>
            <p:ph type="pic" sz="quarter" idx="13"/>
          </p:nvPr>
        </p:nvSpPr>
        <p:spPr>
          <a:xfrm>
            <a:off x="0" y="0"/>
            <a:ext cx="12192000" cy="6858000"/>
          </a:xfrm>
          <a:prstGeom prst="rect">
            <a:avLst/>
          </a:prstGeom>
          <a:solidFill>
            <a:srgbClr val="E9E7E7"/>
          </a:solidFill>
        </p:spPr>
        <p:txBody>
          <a:bodyPr lIns="0" tIns="1007999" bIns="0" anchor="ctr" anchorCtr="0"/>
          <a:lstStyle>
            <a:lvl1pPr marL="0" marR="0" indent="0" algn="ctr" defTabSz="914400" rtl="0" eaLnBrk="1" fontAlgn="base" latinLnBrk="0" hangingPunct="1">
              <a:lnSpc>
                <a:spcPct val="100000"/>
              </a:lnSpc>
              <a:spcBef>
                <a:spcPts val="800"/>
              </a:spcBef>
              <a:spcAft>
                <a:spcPct val="0"/>
              </a:spcAft>
              <a:buClr>
                <a:schemeClr val="accent2"/>
              </a:buClr>
              <a:buSzPct val="100000"/>
              <a:buFont typeface="Arial" panose="020B0604020202020204" pitchFamily="34" charset="0"/>
              <a:buNone/>
              <a:tabLst/>
              <a:defRPr sz="1400" b="0" i="0" baseline="0">
                <a:latin typeface="Arial" panose="020B0604020202020204" pitchFamily="34" charset="0"/>
                <a:ea typeface="Arial" panose="020B0604020202020204" pitchFamily="34" charset="0"/>
                <a:cs typeface="Arial" panose="020B0604020202020204" pitchFamily="34" charset="0"/>
              </a:defRPr>
            </a:lvl1pPr>
          </a:lstStyle>
          <a:p>
            <a:pPr marL="0" marR="0" lvl="0" indent="0" algn="ctr" defTabSz="914400" rtl="0" eaLnBrk="1" fontAlgn="base" latinLnBrk="0" hangingPunct="1">
              <a:lnSpc>
                <a:spcPct val="100000"/>
              </a:lnSpc>
              <a:spcBef>
                <a:spcPts val="800"/>
              </a:spcBef>
              <a:spcAft>
                <a:spcPct val="0"/>
              </a:spcAft>
              <a:buClr>
                <a:schemeClr val="accent2"/>
              </a:buClr>
              <a:buSzPct val="100000"/>
              <a:buFont typeface="Arial" panose="020B0604020202020204" pitchFamily="34" charset="0"/>
              <a:buNone/>
              <a:tabLst/>
              <a:defRPr/>
            </a:pPr>
            <a:r>
              <a:rPr lang="nb-NO"/>
              <a:t>Klikk på ikonet for å legge til et bilde</a:t>
            </a:r>
            <a:endParaRPr lang="nb-NO" dirty="0"/>
          </a:p>
        </p:txBody>
      </p:sp>
    </p:spTree>
    <p:extLst>
      <p:ext uri="{BB962C8B-B14F-4D97-AF65-F5344CB8AC3E}">
        <p14:creationId xmlns:p14="http://schemas.microsoft.com/office/powerpoint/2010/main" val="1227004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Heldekkende bilde med tekst">
    <p:spTree>
      <p:nvGrpSpPr>
        <p:cNvPr id="1" name=""/>
        <p:cNvGrpSpPr/>
        <p:nvPr/>
      </p:nvGrpSpPr>
      <p:grpSpPr>
        <a:xfrm>
          <a:off x="0" y="0"/>
          <a:ext cx="0" cy="0"/>
          <a:chOff x="0" y="0"/>
          <a:chExt cx="0" cy="0"/>
        </a:xfrm>
      </p:grpSpPr>
      <p:sp>
        <p:nvSpPr>
          <p:cNvPr id="8" name="Plassholder for bilde 5">
            <a:extLst>
              <a:ext uri="{FF2B5EF4-FFF2-40B4-BE49-F238E27FC236}">
                <a16:creationId xmlns:a16="http://schemas.microsoft.com/office/drawing/2014/main" id="{41F14D0C-5037-3D4E-9FB1-24B237B969FC}"/>
              </a:ext>
            </a:extLst>
          </p:cNvPr>
          <p:cNvSpPr>
            <a:spLocks noGrp="1" noChangeAspect="1"/>
          </p:cNvSpPr>
          <p:nvPr>
            <p:ph type="pic" sz="quarter" idx="13"/>
          </p:nvPr>
        </p:nvSpPr>
        <p:spPr>
          <a:xfrm>
            <a:off x="0" y="0"/>
            <a:ext cx="12192000" cy="6858000"/>
          </a:xfrm>
          <a:prstGeom prst="rect">
            <a:avLst/>
          </a:prstGeom>
          <a:solidFill>
            <a:srgbClr val="E9E7E7"/>
          </a:solidFill>
        </p:spPr>
        <p:txBody>
          <a:bodyPr lIns="0" tIns="1007999" bIns="0" anchor="ctr" anchorCtr="0">
            <a:normAutofit/>
          </a:bodyPr>
          <a:lstStyle>
            <a:lvl1pPr marL="0" marR="0" indent="0" algn="ctr" defTabSz="914400" rtl="0" eaLnBrk="1" fontAlgn="base" latinLnBrk="0" hangingPunct="1">
              <a:lnSpc>
                <a:spcPct val="100000"/>
              </a:lnSpc>
              <a:spcBef>
                <a:spcPts val="800"/>
              </a:spcBef>
              <a:spcAft>
                <a:spcPct val="0"/>
              </a:spcAft>
              <a:buClr>
                <a:schemeClr val="accent2"/>
              </a:buClr>
              <a:buSzPct val="100000"/>
              <a:buFont typeface="Arial" panose="020B0604020202020204" pitchFamily="34" charset="0"/>
              <a:buNone/>
              <a:tabLst/>
              <a:defRPr sz="1600" b="0" i="0" baseline="0">
                <a:latin typeface="Arial" panose="020B0604020202020204" pitchFamily="34" charset="0"/>
                <a:ea typeface="Arial" panose="020B0604020202020204" pitchFamily="34" charset="0"/>
                <a:cs typeface="Arial" panose="020B0604020202020204" pitchFamily="34" charset="0"/>
              </a:defRPr>
            </a:lvl1pPr>
          </a:lstStyle>
          <a:p>
            <a:pPr marL="0" marR="0" lvl="0" indent="0" algn="ctr" defTabSz="914400" rtl="0" eaLnBrk="1" fontAlgn="base" latinLnBrk="0" hangingPunct="1">
              <a:lnSpc>
                <a:spcPct val="100000"/>
              </a:lnSpc>
              <a:spcBef>
                <a:spcPts val="800"/>
              </a:spcBef>
              <a:spcAft>
                <a:spcPct val="0"/>
              </a:spcAft>
              <a:buClr>
                <a:schemeClr val="accent2"/>
              </a:buClr>
              <a:buSzPct val="100000"/>
              <a:buFont typeface="Arial" panose="020B0604020202020204" pitchFamily="34" charset="0"/>
              <a:buNone/>
              <a:tabLst/>
              <a:defRPr/>
            </a:pPr>
            <a:r>
              <a:rPr lang="nb-NO"/>
              <a:t>Klikk på ikonet for å legge til et bilde</a:t>
            </a:r>
            <a:endParaRPr lang="nb-NO" dirty="0"/>
          </a:p>
        </p:txBody>
      </p:sp>
      <p:sp>
        <p:nvSpPr>
          <p:cNvPr id="3" name="Text Placeholder 7">
            <a:extLst>
              <a:ext uri="{FF2B5EF4-FFF2-40B4-BE49-F238E27FC236}">
                <a16:creationId xmlns:a16="http://schemas.microsoft.com/office/drawing/2014/main" id="{17FB01FB-60B2-5E41-A15B-1235CEC30B73}"/>
              </a:ext>
            </a:extLst>
          </p:cNvPr>
          <p:cNvSpPr>
            <a:spLocks noGrp="1"/>
          </p:cNvSpPr>
          <p:nvPr>
            <p:ph type="body" sz="quarter" idx="14" hasCustomPrompt="1"/>
          </p:nvPr>
        </p:nvSpPr>
        <p:spPr>
          <a:xfrm>
            <a:off x="0" y="4978400"/>
            <a:ext cx="12192000" cy="1294006"/>
          </a:xfrm>
          <a:solidFill>
            <a:srgbClr val="3E3832">
              <a:alpha val="69804"/>
            </a:srgbClr>
          </a:solidFill>
        </p:spPr>
        <p:txBody>
          <a:bodyPr wrap="square" lIns="1440000" tIns="180000" rIns="1475999" bIns="216000" anchor="ctr" anchorCtr="0">
            <a:noAutofit/>
          </a:bodyPr>
          <a:lstStyle>
            <a:lvl1pPr marL="36000" indent="0" algn="ctr">
              <a:lnSpc>
                <a:spcPct val="100000"/>
              </a:lnSpc>
              <a:spcBef>
                <a:spcPts val="600"/>
              </a:spcBef>
              <a:buClr>
                <a:schemeClr val="accent3"/>
              </a:buClr>
              <a:buSzPct val="110000"/>
              <a:buFont typeface="Arial" panose="020B0604020202020204" pitchFamily="34" charset="0"/>
              <a:buNone/>
              <a:defRPr sz="3200" baseline="0">
                <a:solidFill>
                  <a:schemeClr val="bg1"/>
                </a:solidFill>
                <a:latin typeface="Arial" panose="020B0604020202020204" pitchFamily="34" charset="0"/>
                <a:cs typeface="Arial" panose="020B0604020202020204" pitchFamily="34" charset="0"/>
              </a:defRPr>
            </a:lvl1pPr>
            <a:lvl2pPr marL="216000" indent="0" algn="ctr">
              <a:spcBef>
                <a:spcPts val="600"/>
              </a:spcBef>
              <a:buClr>
                <a:schemeClr val="accent3"/>
              </a:buClr>
              <a:buSzPct val="110000"/>
              <a:buFont typeface="Arial" panose="020B0604020202020204" pitchFamily="34" charset="0"/>
              <a:buNone/>
              <a:defRPr sz="1200" baseline="0">
                <a:solidFill>
                  <a:schemeClr val="tx1"/>
                </a:solidFill>
                <a:latin typeface="Arial" panose="020B0604020202020204" pitchFamily="34" charset="0"/>
                <a:cs typeface="Arial" panose="020B0604020202020204" pitchFamily="34" charset="0"/>
              </a:defRPr>
            </a:lvl2pPr>
            <a:lvl3pPr marL="432000" indent="0" algn="ctr">
              <a:spcBef>
                <a:spcPts val="600"/>
              </a:spcBef>
              <a:buClr>
                <a:schemeClr val="accent3"/>
              </a:buClr>
              <a:buSzPct val="110000"/>
              <a:buFont typeface="Arial" panose="020B0604020202020204" pitchFamily="34" charset="0"/>
              <a:buNone/>
              <a:defRPr sz="1000" baseline="0">
                <a:solidFill>
                  <a:schemeClr val="tx1"/>
                </a:solidFill>
                <a:latin typeface="Arial" panose="020B0604020202020204" pitchFamily="34" charset="0"/>
                <a:cs typeface="Arial" panose="020B0604020202020204" pitchFamily="34" charset="0"/>
              </a:defRPr>
            </a:lvl3pPr>
            <a:lvl4pPr indent="-216000">
              <a:spcBef>
                <a:spcPts val="700"/>
              </a:spcBef>
              <a:buClr>
                <a:schemeClr val="accent6"/>
              </a:buClr>
              <a:buSzPct val="110000"/>
              <a:defRPr sz="1600" baseline="0">
                <a:solidFill>
                  <a:srgbClr val="007272"/>
                </a:solidFill>
                <a:latin typeface="Segoe UI"/>
              </a:defRPr>
            </a:lvl4pPr>
            <a:lvl5pPr indent="-216000">
              <a:spcBef>
                <a:spcPts val="700"/>
              </a:spcBef>
              <a:buClr>
                <a:schemeClr val="accent6"/>
              </a:buClr>
              <a:buSzPct val="110000"/>
              <a:defRPr sz="1600" baseline="0">
                <a:solidFill>
                  <a:srgbClr val="007272"/>
                </a:solidFill>
                <a:latin typeface="Segoe UI"/>
              </a:defRPr>
            </a:lvl5pPr>
          </a:lstStyle>
          <a:p>
            <a:pPr lvl="0"/>
            <a:r>
              <a:rPr lang="nb-NO" dirty="0"/>
              <a:t>Klikk for å redigere teksten</a:t>
            </a:r>
          </a:p>
        </p:txBody>
      </p:sp>
    </p:spTree>
    <p:extLst>
      <p:ext uri="{BB962C8B-B14F-4D97-AF65-F5344CB8AC3E}">
        <p14:creationId xmlns:p14="http://schemas.microsoft.com/office/powerpoint/2010/main" val="20660164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Video">
    <p:spTree>
      <p:nvGrpSpPr>
        <p:cNvPr id="1" name=""/>
        <p:cNvGrpSpPr/>
        <p:nvPr/>
      </p:nvGrpSpPr>
      <p:grpSpPr>
        <a:xfrm>
          <a:off x="0" y="0"/>
          <a:ext cx="0" cy="0"/>
          <a:chOff x="0" y="0"/>
          <a:chExt cx="0" cy="0"/>
        </a:xfrm>
      </p:grpSpPr>
      <p:sp>
        <p:nvSpPr>
          <p:cNvPr id="3" name="Plassholder for media 2">
            <a:extLst>
              <a:ext uri="{FF2B5EF4-FFF2-40B4-BE49-F238E27FC236}">
                <a16:creationId xmlns:a16="http://schemas.microsoft.com/office/drawing/2014/main" id="{873143D7-64FC-5342-9DED-8AE8E11EED5E}"/>
              </a:ext>
            </a:extLst>
          </p:cNvPr>
          <p:cNvSpPr>
            <a:spLocks noGrp="1"/>
          </p:cNvSpPr>
          <p:nvPr>
            <p:ph type="media" sz="quarter" idx="10"/>
          </p:nvPr>
        </p:nvSpPr>
        <p:spPr>
          <a:xfrm>
            <a:off x="0" y="0"/>
            <a:ext cx="12192000" cy="6858000"/>
          </a:xfrm>
        </p:spPr>
        <p:txBody>
          <a:bodyPr anchor="ctr"/>
          <a:lstStyle>
            <a:lvl1pPr marL="0" indent="0" algn="ctr">
              <a:buNone/>
              <a:defRPr sz="1800"/>
            </a:lvl1pPr>
          </a:lstStyle>
          <a:p>
            <a:r>
              <a:rPr lang="nb-NO"/>
              <a:t>Klikk ikonet for å legge til media</a:t>
            </a:r>
            <a:endParaRPr lang="nb-NO" dirty="0"/>
          </a:p>
        </p:txBody>
      </p:sp>
    </p:spTree>
    <p:extLst>
      <p:ext uri="{BB962C8B-B14F-4D97-AF65-F5344CB8AC3E}">
        <p14:creationId xmlns:p14="http://schemas.microsoft.com/office/powerpoint/2010/main" val="15013405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lutning">
    <p:bg>
      <p:bgPr>
        <a:solidFill>
          <a:schemeClr val="accent1"/>
        </a:solidFill>
        <a:effectLst/>
      </p:bgPr>
    </p:bg>
    <p:spTree>
      <p:nvGrpSpPr>
        <p:cNvPr id="1" name=""/>
        <p:cNvGrpSpPr/>
        <p:nvPr/>
      </p:nvGrpSpPr>
      <p:grpSpPr>
        <a:xfrm>
          <a:off x="0" y="0"/>
          <a:ext cx="0" cy="0"/>
          <a:chOff x="0" y="0"/>
          <a:chExt cx="0" cy="0"/>
        </a:xfrm>
      </p:grpSpPr>
      <p:pic>
        <p:nvPicPr>
          <p:cNvPr id="3" name="Grafikk 2">
            <a:extLst>
              <a:ext uri="{FF2B5EF4-FFF2-40B4-BE49-F238E27FC236}">
                <a16:creationId xmlns:a16="http://schemas.microsoft.com/office/drawing/2014/main" id="{141D8BD7-34C7-FB4E-8EE0-45670F6F41D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331945" y="2948384"/>
            <a:ext cx="1528110" cy="961231"/>
          </a:xfrm>
          <a:prstGeom prst="rect">
            <a:avLst/>
          </a:prstGeom>
        </p:spPr>
      </p:pic>
    </p:spTree>
    <p:extLst>
      <p:ext uri="{BB962C8B-B14F-4D97-AF65-F5344CB8AC3E}">
        <p14:creationId xmlns:p14="http://schemas.microsoft.com/office/powerpoint/2010/main" val="9863781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Avslutning med tekst">
    <p:bg>
      <p:bgPr>
        <a:solidFill>
          <a:schemeClr val="accent1"/>
        </a:solidFill>
        <a:effectLst/>
      </p:bgPr>
    </p:bg>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AC4ED5FE-FAC3-BD40-BDD1-8009A2F54019}"/>
              </a:ext>
            </a:extLst>
          </p:cNvPr>
          <p:cNvSpPr>
            <a:spLocks noGrp="1"/>
          </p:cNvSpPr>
          <p:nvPr>
            <p:ph type="body" sz="quarter" idx="10" hasCustomPrompt="1"/>
          </p:nvPr>
        </p:nvSpPr>
        <p:spPr>
          <a:xfrm>
            <a:off x="1733550" y="3429000"/>
            <a:ext cx="8724900" cy="1222375"/>
          </a:xfrm>
        </p:spPr>
        <p:txBody>
          <a:bodyPr anchor="ctr">
            <a:normAutofit/>
          </a:bodyPr>
          <a:lstStyle>
            <a:lvl1pPr marL="0" indent="0" algn="ctr">
              <a:buNone/>
              <a:defRPr sz="2800">
                <a:solidFill>
                  <a:schemeClr val="bg1"/>
                </a:solidFill>
              </a:defRPr>
            </a:lvl1pPr>
          </a:lstStyle>
          <a:p>
            <a:pPr lvl="0"/>
            <a:r>
              <a:rPr lang="nb-NO" dirty="0"/>
              <a:t>Klikk for å redigere teksten</a:t>
            </a:r>
          </a:p>
        </p:txBody>
      </p:sp>
      <p:pic>
        <p:nvPicPr>
          <p:cNvPr id="4" name="Grafikk 3">
            <a:extLst>
              <a:ext uri="{FF2B5EF4-FFF2-40B4-BE49-F238E27FC236}">
                <a16:creationId xmlns:a16="http://schemas.microsoft.com/office/drawing/2014/main" id="{672B9334-46BF-204E-85D9-3EDF82BC6FB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331945" y="2013664"/>
            <a:ext cx="1528110" cy="961231"/>
          </a:xfrm>
          <a:prstGeom prst="rect">
            <a:avLst/>
          </a:prstGeom>
        </p:spPr>
      </p:pic>
    </p:spTree>
    <p:extLst>
      <p:ext uri="{BB962C8B-B14F-4D97-AF65-F5344CB8AC3E}">
        <p14:creationId xmlns:p14="http://schemas.microsoft.com/office/powerpoint/2010/main" val="6241443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C4D6D5E-F187-4E4B-8B35-180A183982F7}"/>
              </a:ext>
            </a:extLst>
          </p:cNvPr>
          <p:cNvSpPr>
            <a:spLocks noGrp="1"/>
          </p:cNvSpPr>
          <p:nvPr>
            <p:ph type="title" hasCustomPrompt="1"/>
          </p:nvPr>
        </p:nvSpPr>
        <p:spPr/>
        <p:txBody>
          <a:bodyPr>
            <a:normAutofit/>
          </a:bodyPr>
          <a:lstStyle>
            <a:lvl1pPr>
              <a:defRPr sz="3200"/>
            </a:lvl1pPr>
          </a:lstStyle>
          <a:p>
            <a:r>
              <a:rPr lang="nb-NO" dirty="0"/>
              <a:t>Klikk for å redigere tittelen</a:t>
            </a:r>
          </a:p>
        </p:txBody>
      </p:sp>
      <p:sp>
        <p:nvSpPr>
          <p:cNvPr id="3" name="Plassholder for innhold 2">
            <a:extLst>
              <a:ext uri="{FF2B5EF4-FFF2-40B4-BE49-F238E27FC236}">
                <a16:creationId xmlns:a16="http://schemas.microsoft.com/office/drawing/2014/main" id="{DE54DD42-1122-D24F-BF8D-43C7EB08E0CA}"/>
              </a:ext>
            </a:extLst>
          </p:cNvPr>
          <p:cNvSpPr>
            <a:spLocks noGrp="1"/>
          </p:cNvSpPr>
          <p:nvPr>
            <p:ph idx="1" hasCustomPrompt="1"/>
          </p:nvPr>
        </p:nvSpPr>
        <p:spPr/>
        <p:txBody>
          <a:bodyPr/>
          <a:lstStyle/>
          <a:p>
            <a:pPr lvl="0"/>
            <a:r>
              <a:rPr lang="nb-NO" dirty="0"/>
              <a:t>Klikk for å redigere teksten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bunntekst 4">
            <a:extLst>
              <a:ext uri="{FF2B5EF4-FFF2-40B4-BE49-F238E27FC236}">
                <a16:creationId xmlns:a16="http://schemas.microsoft.com/office/drawing/2014/main" id="{AC582F6E-B5FB-D94E-89B3-0B928AF69B9D}"/>
              </a:ext>
            </a:extLst>
          </p:cNvPr>
          <p:cNvSpPr>
            <a:spLocks noGrp="1"/>
          </p:cNvSpPr>
          <p:nvPr>
            <p:ph type="ftr" sz="quarter" idx="11"/>
          </p:nvPr>
        </p:nvSpPr>
        <p:spPr>
          <a:xfrm>
            <a:off x="4038600" y="6356350"/>
            <a:ext cx="4114800" cy="365125"/>
          </a:xfrm>
          <a:prstGeom prst="rect">
            <a:avLst/>
          </a:prstGeom>
        </p:spPr>
        <p:txBody>
          <a:bodyPr/>
          <a:lstStyle/>
          <a:p>
            <a:endParaRPr lang="nb-NO" dirty="0"/>
          </a:p>
        </p:txBody>
      </p:sp>
      <p:sp>
        <p:nvSpPr>
          <p:cNvPr id="6" name="Plassholder for lysbildenummer 5">
            <a:extLst>
              <a:ext uri="{FF2B5EF4-FFF2-40B4-BE49-F238E27FC236}">
                <a16:creationId xmlns:a16="http://schemas.microsoft.com/office/drawing/2014/main" id="{6A623881-E2D8-EA4B-891A-9A6388D14A5D}"/>
              </a:ext>
            </a:extLst>
          </p:cNvPr>
          <p:cNvSpPr>
            <a:spLocks noGrp="1"/>
          </p:cNvSpPr>
          <p:nvPr>
            <p:ph type="sldNum" sz="quarter" idx="12"/>
          </p:nvPr>
        </p:nvSpPr>
        <p:spPr/>
        <p:txBody>
          <a:bodyPr/>
          <a:lstStyle/>
          <a:p>
            <a:fld id="{95102788-B3AA-6746-B4E5-C52EBB4D0CEE}" type="slidenum">
              <a:rPr lang="nb-NO" smtClean="0"/>
              <a:t>‹#›</a:t>
            </a:fld>
            <a:endParaRPr lang="nb-NO"/>
          </a:p>
        </p:txBody>
      </p:sp>
    </p:spTree>
    <p:extLst>
      <p:ext uri="{BB962C8B-B14F-4D97-AF65-F5344CB8AC3E}">
        <p14:creationId xmlns:p14="http://schemas.microsoft.com/office/powerpoint/2010/main" val="943551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uten bilde">
    <p:bg>
      <p:bgPr>
        <a:solidFill>
          <a:schemeClr val="accent1"/>
        </a:solidFill>
        <a:effectLst/>
      </p:bgPr>
    </p:bg>
    <p:spTree>
      <p:nvGrpSpPr>
        <p:cNvPr id="1" name=""/>
        <p:cNvGrpSpPr/>
        <p:nvPr/>
      </p:nvGrpSpPr>
      <p:grpSpPr>
        <a:xfrm>
          <a:off x="0" y="0"/>
          <a:ext cx="0" cy="0"/>
          <a:chOff x="0" y="0"/>
          <a:chExt cx="0" cy="0"/>
        </a:xfrm>
      </p:grpSpPr>
      <p:sp>
        <p:nvSpPr>
          <p:cNvPr id="8" name="Text Placeholder 8">
            <a:extLst>
              <a:ext uri="{FF2B5EF4-FFF2-40B4-BE49-F238E27FC236}">
                <a16:creationId xmlns:a16="http://schemas.microsoft.com/office/drawing/2014/main" id="{A29CA91F-E19A-D84E-BDCE-60610D23E645}"/>
              </a:ext>
            </a:extLst>
          </p:cNvPr>
          <p:cNvSpPr>
            <a:spLocks noGrp="1"/>
          </p:cNvSpPr>
          <p:nvPr>
            <p:ph type="body" sz="quarter" idx="12" hasCustomPrompt="1"/>
          </p:nvPr>
        </p:nvSpPr>
        <p:spPr>
          <a:xfrm>
            <a:off x="525314" y="6193407"/>
            <a:ext cx="5062686" cy="431800"/>
          </a:xfrm>
        </p:spPr>
        <p:txBody>
          <a:bodyPr anchor="b"/>
          <a:lstStyle>
            <a:lvl1pPr marL="0" indent="0">
              <a:buNone/>
              <a:defRPr sz="1400">
                <a:solidFill>
                  <a:schemeClr val="bg1"/>
                </a:solidFill>
              </a:defRPr>
            </a:lvl1pPr>
            <a:lvl5pPr marL="1517650" indent="0">
              <a:buNone/>
              <a:defRPr/>
            </a:lvl5pPr>
          </a:lstStyle>
          <a:p>
            <a:pPr lvl="0"/>
            <a:r>
              <a:rPr lang="en-GB" dirty="0"/>
              <a:t>Dato  //  </a:t>
            </a:r>
            <a:r>
              <a:rPr lang="en-GB" dirty="0" err="1"/>
              <a:t>Ansvarlig</a:t>
            </a:r>
            <a:endParaRPr lang="en-GB" dirty="0"/>
          </a:p>
        </p:txBody>
      </p:sp>
      <p:sp>
        <p:nvSpPr>
          <p:cNvPr id="9" name="Tittel 1">
            <a:extLst>
              <a:ext uri="{FF2B5EF4-FFF2-40B4-BE49-F238E27FC236}">
                <a16:creationId xmlns:a16="http://schemas.microsoft.com/office/drawing/2014/main" id="{604AED8B-6DCE-AD46-8907-CB80A3E9C60F}"/>
              </a:ext>
            </a:extLst>
          </p:cNvPr>
          <p:cNvSpPr>
            <a:spLocks noGrp="1"/>
          </p:cNvSpPr>
          <p:nvPr>
            <p:ph type="ctrTitle" hasCustomPrompt="1"/>
          </p:nvPr>
        </p:nvSpPr>
        <p:spPr>
          <a:xfrm>
            <a:off x="525314" y="2684746"/>
            <a:ext cx="9271829" cy="1396431"/>
          </a:xfrm>
        </p:spPr>
        <p:txBody>
          <a:bodyPr anchor="ctr">
            <a:normAutofit/>
          </a:bodyPr>
          <a:lstStyle>
            <a:lvl1pPr algn="l">
              <a:defRPr sz="3600" b="1">
                <a:solidFill>
                  <a:schemeClr val="bg1"/>
                </a:solidFill>
              </a:defRPr>
            </a:lvl1pPr>
          </a:lstStyle>
          <a:p>
            <a:r>
              <a:rPr lang="nb-NO" dirty="0"/>
              <a:t>Klikk for å redigere tittelen</a:t>
            </a:r>
          </a:p>
        </p:txBody>
      </p:sp>
      <p:sp>
        <p:nvSpPr>
          <p:cNvPr id="10" name="Undertittel 2">
            <a:extLst>
              <a:ext uri="{FF2B5EF4-FFF2-40B4-BE49-F238E27FC236}">
                <a16:creationId xmlns:a16="http://schemas.microsoft.com/office/drawing/2014/main" id="{FF74A066-A61E-B34F-8F56-C94B8EDF62C9}"/>
              </a:ext>
            </a:extLst>
          </p:cNvPr>
          <p:cNvSpPr>
            <a:spLocks noGrp="1"/>
          </p:cNvSpPr>
          <p:nvPr>
            <p:ph type="subTitle" idx="1"/>
          </p:nvPr>
        </p:nvSpPr>
        <p:spPr>
          <a:xfrm>
            <a:off x="525315" y="4173253"/>
            <a:ext cx="8334068" cy="991169"/>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endParaRPr lang="nb-NO" dirty="0"/>
          </a:p>
        </p:txBody>
      </p:sp>
      <p:pic>
        <p:nvPicPr>
          <p:cNvPr id="6" name="Grafikk 5">
            <a:extLst>
              <a:ext uri="{FF2B5EF4-FFF2-40B4-BE49-F238E27FC236}">
                <a16:creationId xmlns:a16="http://schemas.microsoft.com/office/drawing/2014/main" id="{92599F80-A1FF-3942-A0DE-0C139B79502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596033" y="1089788"/>
            <a:ext cx="1249282" cy="785839"/>
          </a:xfrm>
          <a:prstGeom prst="rect">
            <a:avLst/>
          </a:prstGeom>
        </p:spPr>
      </p:pic>
    </p:spTree>
    <p:extLst>
      <p:ext uri="{BB962C8B-B14F-4D97-AF65-F5344CB8AC3E}">
        <p14:creationId xmlns:p14="http://schemas.microsoft.com/office/powerpoint/2010/main" val="3603299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Mellomside">
    <p:bg>
      <p:bgPr>
        <a:solidFill>
          <a:schemeClr val="accent1"/>
        </a:solidFill>
        <a:effectLst/>
      </p:bgPr>
    </p:bg>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C48BD439-F083-3D4E-862D-4EA46D9E3B41}"/>
              </a:ext>
            </a:extLst>
          </p:cNvPr>
          <p:cNvSpPr>
            <a:spLocks noGrp="1"/>
          </p:cNvSpPr>
          <p:nvPr>
            <p:ph type="body" idx="1"/>
          </p:nvPr>
        </p:nvSpPr>
        <p:spPr>
          <a:xfrm>
            <a:off x="844550" y="3540205"/>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9" name="Tittel 1">
            <a:extLst>
              <a:ext uri="{FF2B5EF4-FFF2-40B4-BE49-F238E27FC236}">
                <a16:creationId xmlns:a16="http://schemas.microsoft.com/office/drawing/2014/main" id="{02D6C30B-4FDA-544A-9662-F2B6261EBCDA}"/>
              </a:ext>
            </a:extLst>
          </p:cNvPr>
          <p:cNvSpPr>
            <a:spLocks noGrp="1"/>
          </p:cNvSpPr>
          <p:nvPr>
            <p:ph type="ctrTitle" hasCustomPrompt="1"/>
          </p:nvPr>
        </p:nvSpPr>
        <p:spPr>
          <a:xfrm>
            <a:off x="844550" y="2032569"/>
            <a:ext cx="9271829" cy="1396431"/>
          </a:xfrm>
        </p:spPr>
        <p:txBody>
          <a:bodyPr anchor="ctr">
            <a:normAutofit/>
          </a:bodyPr>
          <a:lstStyle>
            <a:lvl1pPr algn="l">
              <a:defRPr sz="3600" b="1">
                <a:solidFill>
                  <a:schemeClr val="bg1"/>
                </a:solidFill>
              </a:defRPr>
            </a:lvl1pPr>
          </a:lstStyle>
          <a:p>
            <a:r>
              <a:rPr lang="nb-NO" dirty="0"/>
              <a:t>Klikk for å redigere tittelen</a:t>
            </a:r>
          </a:p>
        </p:txBody>
      </p:sp>
    </p:spTree>
    <p:extLst>
      <p:ext uri="{BB962C8B-B14F-4D97-AF65-F5344CB8AC3E}">
        <p14:creationId xmlns:p14="http://schemas.microsoft.com/office/powerpoint/2010/main" val="2839488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F0E6AA11-9D10-4845-953E-FC6659DEA9CB}"/>
              </a:ext>
            </a:extLst>
          </p:cNvPr>
          <p:cNvSpPr>
            <a:spLocks noGrp="1"/>
          </p:cNvSpPr>
          <p:nvPr>
            <p:ph type="title" hasCustomPrompt="1"/>
          </p:nvPr>
        </p:nvSpPr>
        <p:spPr/>
        <p:txBody>
          <a:bodyPr/>
          <a:lstStyle/>
          <a:p>
            <a:r>
              <a:rPr lang="nb-NO" dirty="0"/>
              <a:t>Klikk for å redigere tittelen</a:t>
            </a:r>
          </a:p>
        </p:txBody>
      </p:sp>
      <p:sp>
        <p:nvSpPr>
          <p:cNvPr id="3" name="Plassholder for innhold 2">
            <a:extLst>
              <a:ext uri="{FF2B5EF4-FFF2-40B4-BE49-F238E27FC236}">
                <a16:creationId xmlns:a16="http://schemas.microsoft.com/office/drawing/2014/main" id="{0093FA9A-B386-3D4A-A17E-105BC9010CBC}"/>
              </a:ext>
            </a:extLst>
          </p:cNvPr>
          <p:cNvSpPr>
            <a:spLocks noGrp="1"/>
          </p:cNvSpPr>
          <p:nvPr>
            <p:ph sz="half" idx="1" hasCustomPrompt="1"/>
          </p:nvPr>
        </p:nvSpPr>
        <p:spPr>
          <a:xfrm>
            <a:off x="838200" y="1825625"/>
            <a:ext cx="5181600" cy="4351338"/>
          </a:xfrm>
        </p:spPr>
        <p:txBody>
          <a:bodyPr/>
          <a:lstStyle/>
          <a:p>
            <a:pPr lvl="0"/>
            <a:r>
              <a:rPr lang="nb-NO" dirty="0"/>
              <a:t>Klikk for å redigere teksten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innhold 3">
            <a:extLst>
              <a:ext uri="{FF2B5EF4-FFF2-40B4-BE49-F238E27FC236}">
                <a16:creationId xmlns:a16="http://schemas.microsoft.com/office/drawing/2014/main" id="{349DD5D4-E4CC-F541-A385-23400791B312}"/>
              </a:ext>
            </a:extLst>
          </p:cNvPr>
          <p:cNvSpPr>
            <a:spLocks noGrp="1"/>
          </p:cNvSpPr>
          <p:nvPr>
            <p:ph sz="half" idx="2" hasCustomPrompt="1"/>
          </p:nvPr>
        </p:nvSpPr>
        <p:spPr>
          <a:xfrm>
            <a:off x="6172200" y="1825625"/>
            <a:ext cx="5181600" cy="4351338"/>
          </a:xfrm>
        </p:spPr>
        <p:txBody>
          <a:bodyPr/>
          <a:lstStyle/>
          <a:p>
            <a:pPr lvl="0"/>
            <a:r>
              <a:rPr lang="nb-NO" dirty="0"/>
              <a:t>Klikk for å redigere teksten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6" name="Plassholder for bunntekst 5">
            <a:extLst>
              <a:ext uri="{FF2B5EF4-FFF2-40B4-BE49-F238E27FC236}">
                <a16:creationId xmlns:a16="http://schemas.microsoft.com/office/drawing/2014/main" id="{E0092E29-1063-5549-A785-73E8C6A77833}"/>
              </a:ext>
            </a:extLst>
          </p:cNvPr>
          <p:cNvSpPr>
            <a:spLocks noGrp="1"/>
          </p:cNvSpPr>
          <p:nvPr>
            <p:ph type="ftr" sz="quarter" idx="11"/>
          </p:nvPr>
        </p:nvSpPr>
        <p:spPr>
          <a:xfrm>
            <a:off x="4038600" y="6356350"/>
            <a:ext cx="4114800" cy="365125"/>
          </a:xfrm>
          <a:prstGeom prst="rect">
            <a:avLst/>
          </a:prstGeom>
        </p:spPr>
        <p:txBody>
          <a:bodyPr/>
          <a:lstStyle/>
          <a:p>
            <a:endParaRPr lang="nb-NO" dirty="0"/>
          </a:p>
        </p:txBody>
      </p:sp>
      <p:sp>
        <p:nvSpPr>
          <p:cNvPr id="7" name="Plassholder for lysbildenummer 6">
            <a:extLst>
              <a:ext uri="{FF2B5EF4-FFF2-40B4-BE49-F238E27FC236}">
                <a16:creationId xmlns:a16="http://schemas.microsoft.com/office/drawing/2014/main" id="{D71D6EC1-D552-3849-8EEF-1601B9CE5A70}"/>
              </a:ext>
            </a:extLst>
          </p:cNvPr>
          <p:cNvSpPr>
            <a:spLocks noGrp="1"/>
          </p:cNvSpPr>
          <p:nvPr>
            <p:ph type="sldNum" sz="quarter" idx="12"/>
          </p:nvPr>
        </p:nvSpPr>
        <p:spPr/>
        <p:txBody>
          <a:bodyPr/>
          <a:lstStyle/>
          <a:p>
            <a:fld id="{95102788-B3AA-6746-B4E5-C52EBB4D0CEE}" type="slidenum">
              <a:rPr lang="nb-NO" smtClean="0"/>
              <a:t>‹#›</a:t>
            </a:fld>
            <a:endParaRPr lang="nb-NO"/>
          </a:p>
        </p:txBody>
      </p:sp>
    </p:spTree>
    <p:extLst>
      <p:ext uri="{BB962C8B-B14F-4D97-AF65-F5344CB8AC3E}">
        <p14:creationId xmlns:p14="http://schemas.microsoft.com/office/powerpoint/2010/main" val="16235668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3574975-50B4-C34B-9F64-4CA300B7F727}"/>
              </a:ext>
            </a:extLst>
          </p:cNvPr>
          <p:cNvSpPr>
            <a:spLocks noGrp="1"/>
          </p:cNvSpPr>
          <p:nvPr>
            <p:ph type="title" hasCustomPrompt="1"/>
          </p:nvPr>
        </p:nvSpPr>
        <p:spPr/>
        <p:txBody>
          <a:bodyPr/>
          <a:lstStyle/>
          <a:p>
            <a:r>
              <a:rPr lang="nb-NO" dirty="0"/>
              <a:t>Klikk for å redigere tittelen</a:t>
            </a:r>
          </a:p>
        </p:txBody>
      </p:sp>
      <p:sp>
        <p:nvSpPr>
          <p:cNvPr id="4" name="Plassholder for bunntekst 3">
            <a:extLst>
              <a:ext uri="{FF2B5EF4-FFF2-40B4-BE49-F238E27FC236}">
                <a16:creationId xmlns:a16="http://schemas.microsoft.com/office/drawing/2014/main" id="{D90BA1EA-559A-0742-9DF6-378DCB049FD9}"/>
              </a:ext>
            </a:extLst>
          </p:cNvPr>
          <p:cNvSpPr>
            <a:spLocks noGrp="1"/>
          </p:cNvSpPr>
          <p:nvPr>
            <p:ph type="ftr" sz="quarter" idx="11"/>
          </p:nvPr>
        </p:nvSpPr>
        <p:spPr>
          <a:xfrm>
            <a:off x="4038600" y="6356350"/>
            <a:ext cx="4114800" cy="365125"/>
          </a:xfrm>
          <a:prstGeom prst="rect">
            <a:avLst/>
          </a:prstGeom>
        </p:spPr>
        <p:txBody>
          <a:bodyPr/>
          <a:lstStyle/>
          <a:p>
            <a:endParaRPr lang="nb-NO" dirty="0"/>
          </a:p>
        </p:txBody>
      </p:sp>
      <p:sp>
        <p:nvSpPr>
          <p:cNvPr id="5" name="Plassholder for lysbildenummer 4">
            <a:extLst>
              <a:ext uri="{FF2B5EF4-FFF2-40B4-BE49-F238E27FC236}">
                <a16:creationId xmlns:a16="http://schemas.microsoft.com/office/drawing/2014/main" id="{D5178BF1-065F-C64F-A4E1-62B222547C2C}"/>
              </a:ext>
            </a:extLst>
          </p:cNvPr>
          <p:cNvSpPr>
            <a:spLocks noGrp="1"/>
          </p:cNvSpPr>
          <p:nvPr>
            <p:ph type="sldNum" sz="quarter" idx="12"/>
          </p:nvPr>
        </p:nvSpPr>
        <p:spPr/>
        <p:txBody>
          <a:bodyPr/>
          <a:lstStyle/>
          <a:p>
            <a:fld id="{95102788-B3AA-6746-B4E5-C52EBB4D0CEE}" type="slidenum">
              <a:rPr lang="nb-NO" smtClean="0"/>
              <a:t>‹#›</a:t>
            </a:fld>
            <a:endParaRPr lang="nb-NO"/>
          </a:p>
        </p:txBody>
      </p:sp>
    </p:spTree>
    <p:extLst>
      <p:ext uri="{BB962C8B-B14F-4D97-AF65-F5344CB8AC3E}">
        <p14:creationId xmlns:p14="http://schemas.microsoft.com/office/powerpoint/2010/main" val="13920033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3" name="Plassholder for bunntekst 2">
            <a:extLst>
              <a:ext uri="{FF2B5EF4-FFF2-40B4-BE49-F238E27FC236}">
                <a16:creationId xmlns:a16="http://schemas.microsoft.com/office/drawing/2014/main" id="{8F0C2D0C-F750-2644-95F9-0C952AE3AF8D}"/>
              </a:ext>
            </a:extLst>
          </p:cNvPr>
          <p:cNvSpPr>
            <a:spLocks noGrp="1"/>
          </p:cNvSpPr>
          <p:nvPr>
            <p:ph type="ftr" sz="quarter" idx="11"/>
          </p:nvPr>
        </p:nvSpPr>
        <p:spPr>
          <a:xfrm>
            <a:off x="4038600" y="6356350"/>
            <a:ext cx="4114800" cy="365125"/>
          </a:xfrm>
          <a:prstGeom prst="rect">
            <a:avLst/>
          </a:prstGeom>
        </p:spPr>
        <p:txBody>
          <a:bodyPr/>
          <a:lstStyle/>
          <a:p>
            <a:endParaRPr lang="nb-NO" dirty="0"/>
          </a:p>
        </p:txBody>
      </p:sp>
      <p:sp>
        <p:nvSpPr>
          <p:cNvPr id="4" name="Plassholder for lysbildenummer 3">
            <a:extLst>
              <a:ext uri="{FF2B5EF4-FFF2-40B4-BE49-F238E27FC236}">
                <a16:creationId xmlns:a16="http://schemas.microsoft.com/office/drawing/2014/main" id="{D912E190-170D-CB48-ABA2-AC1FB7840FD3}"/>
              </a:ext>
            </a:extLst>
          </p:cNvPr>
          <p:cNvSpPr>
            <a:spLocks noGrp="1"/>
          </p:cNvSpPr>
          <p:nvPr>
            <p:ph type="sldNum" sz="quarter" idx="12"/>
          </p:nvPr>
        </p:nvSpPr>
        <p:spPr/>
        <p:txBody>
          <a:bodyPr/>
          <a:lstStyle/>
          <a:p>
            <a:fld id="{95102788-B3AA-6746-B4E5-C52EBB4D0CEE}" type="slidenum">
              <a:rPr lang="nb-NO" smtClean="0"/>
              <a:t>‹#›</a:t>
            </a:fld>
            <a:endParaRPr lang="nb-NO"/>
          </a:p>
        </p:txBody>
      </p:sp>
    </p:spTree>
    <p:extLst>
      <p:ext uri="{BB962C8B-B14F-4D97-AF65-F5344CB8AC3E}">
        <p14:creationId xmlns:p14="http://schemas.microsoft.com/office/powerpoint/2010/main" val="1442212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kst med bilde til høyre">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DE54DD42-1122-D24F-BF8D-43C7EB08E0CA}"/>
              </a:ext>
            </a:extLst>
          </p:cNvPr>
          <p:cNvSpPr>
            <a:spLocks noGrp="1"/>
          </p:cNvSpPr>
          <p:nvPr>
            <p:ph idx="1" hasCustomPrompt="1"/>
          </p:nvPr>
        </p:nvSpPr>
        <p:spPr>
          <a:xfrm>
            <a:off x="838200" y="1825625"/>
            <a:ext cx="5469835" cy="4351338"/>
          </a:xfrm>
        </p:spPr>
        <p:txBody>
          <a:bodyPr/>
          <a:lstStyle/>
          <a:p>
            <a:pPr lvl="0"/>
            <a:r>
              <a:rPr lang="nb-NO" dirty="0"/>
              <a:t>Klikk for å redigere teksten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5" name="Plassholder for bunntekst 4">
            <a:extLst>
              <a:ext uri="{FF2B5EF4-FFF2-40B4-BE49-F238E27FC236}">
                <a16:creationId xmlns:a16="http://schemas.microsoft.com/office/drawing/2014/main" id="{AC582F6E-B5FB-D94E-89B3-0B928AF69B9D}"/>
              </a:ext>
            </a:extLst>
          </p:cNvPr>
          <p:cNvSpPr>
            <a:spLocks noGrp="1"/>
          </p:cNvSpPr>
          <p:nvPr>
            <p:ph type="ftr" sz="quarter" idx="11"/>
          </p:nvPr>
        </p:nvSpPr>
        <p:spPr>
          <a:xfrm>
            <a:off x="1811115" y="6356350"/>
            <a:ext cx="3609024" cy="365125"/>
          </a:xfrm>
          <a:prstGeom prst="rect">
            <a:avLst/>
          </a:prstGeom>
        </p:spPr>
        <p:txBody>
          <a:bodyPr/>
          <a:lstStyle/>
          <a:p>
            <a:endParaRPr lang="nb-NO" dirty="0"/>
          </a:p>
        </p:txBody>
      </p:sp>
      <p:sp>
        <p:nvSpPr>
          <p:cNvPr id="6" name="Plassholder for lysbildenummer 5">
            <a:extLst>
              <a:ext uri="{FF2B5EF4-FFF2-40B4-BE49-F238E27FC236}">
                <a16:creationId xmlns:a16="http://schemas.microsoft.com/office/drawing/2014/main" id="{6A623881-E2D8-EA4B-891A-9A6388D14A5D}"/>
              </a:ext>
            </a:extLst>
          </p:cNvPr>
          <p:cNvSpPr>
            <a:spLocks noGrp="1"/>
          </p:cNvSpPr>
          <p:nvPr>
            <p:ph type="sldNum" sz="quarter" idx="12"/>
          </p:nvPr>
        </p:nvSpPr>
        <p:spPr>
          <a:xfrm>
            <a:off x="5648739" y="6356350"/>
            <a:ext cx="447261" cy="365125"/>
          </a:xfrm>
        </p:spPr>
        <p:txBody>
          <a:bodyPr/>
          <a:lstStyle/>
          <a:p>
            <a:fld id="{95102788-B3AA-6746-B4E5-C52EBB4D0CEE}" type="slidenum">
              <a:rPr lang="nb-NO" smtClean="0"/>
              <a:t>‹#›</a:t>
            </a:fld>
            <a:endParaRPr lang="nb-NO"/>
          </a:p>
        </p:txBody>
      </p:sp>
      <p:sp>
        <p:nvSpPr>
          <p:cNvPr id="7" name="Plassholder for bilde 3">
            <a:extLst>
              <a:ext uri="{FF2B5EF4-FFF2-40B4-BE49-F238E27FC236}">
                <a16:creationId xmlns:a16="http://schemas.microsoft.com/office/drawing/2014/main" id="{9CCA7799-B00E-2A41-ADCA-ABD6B94D7671}"/>
              </a:ext>
            </a:extLst>
          </p:cNvPr>
          <p:cNvSpPr>
            <a:spLocks noGrp="1" noChangeAspect="1"/>
          </p:cNvSpPr>
          <p:nvPr>
            <p:ph type="pic" sz="quarter" idx="13"/>
          </p:nvPr>
        </p:nvSpPr>
        <p:spPr bwMode="auto">
          <a:xfrm>
            <a:off x="6160021" y="0"/>
            <a:ext cx="6031979" cy="6858000"/>
          </a:xfrm>
          <a:custGeom>
            <a:avLst/>
            <a:gdLst>
              <a:gd name="connsiteX0" fmla="*/ 0 w 3495675"/>
              <a:gd name="connsiteY0" fmla="*/ 3906838 h 3906838"/>
              <a:gd name="connsiteX1" fmla="*/ 1165738 w 3495675"/>
              <a:gd name="connsiteY1" fmla="*/ 0 h 3906838"/>
              <a:gd name="connsiteX2" fmla="*/ 3495675 w 3495675"/>
              <a:gd name="connsiteY2" fmla="*/ 0 h 3906838"/>
              <a:gd name="connsiteX3" fmla="*/ 2329937 w 3495675"/>
              <a:gd name="connsiteY3" fmla="*/ 3906838 h 3906838"/>
              <a:gd name="connsiteX4" fmla="*/ 0 w 3495675"/>
              <a:gd name="connsiteY4" fmla="*/ 3906838 h 3906838"/>
              <a:gd name="connsiteX0" fmla="*/ 0 w 3495675"/>
              <a:gd name="connsiteY0" fmla="*/ 3906838 h 3906838"/>
              <a:gd name="connsiteX1" fmla="*/ 1165738 w 3495675"/>
              <a:gd name="connsiteY1" fmla="*/ 0 h 3906838"/>
              <a:gd name="connsiteX2" fmla="*/ 3495675 w 3495675"/>
              <a:gd name="connsiteY2" fmla="*/ 0 h 3906838"/>
              <a:gd name="connsiteX3" fmla="*/ 2155008 w 3495675"/>
              <a:gd name="connsiteY3" fmla="*/ 3906838 h 3906838"/>
              <a:gd name="connsiteX4" fmla="*/ 0 w 3495675"/>
              <a:gd name="connsiteY4" fmla="*/ 3906838 h 3906838"/>
              <a:gd name="connsiteX0" fmla="*/ 0 w 2167807"/>
              <a:gd name="connsiteY0" fmla="*/ 3906838 h 3906838"/>
              <a:gd name="connsiteX1" fmla="*/ 1165738 w 2167807"/>
              <a:gd name="connsiteY1" fmla="*/ 0 h 3906838"/>
              <a:gd name="connsiteX2" fmla="*/ 2167807 w 2167807"/>
              <a:gd name="connsiteY2" fmla="*/ 0 h 3906838"/>
              <a:gd name="connsiteX3" fmla="*/ 2155008 w 2167807"/>
              <a:gd name="connsiteY3" fmla="*/ 3906838 h 3906838"/>
              <a:gd name="connsiteX4" fmla="*/ 0 w 2167807"/>
              <a:gd name="connsiteY4" fmla="*/ 3906838 h 3906838"/>
              <a:gd name="connsiteX0" fmla="*/ 0 w 2167807"/>
              <a:gd name="connsiteY0" fmla="*/ 3906838 h 3909283"/>
              <a:gd name="connsiteX1" fmla="*/ 1165738 w 2167807"/>
              <a:gd name="connsiteY1" fmla="*/ 0 h 3909283"/>
              <a:gd name="connsiteX2" fmla="*/ 2167807 w 2167807"/>
              <a:gd name="connsiteY2" fmla="*/ 0 h 3909283"/>
              <a:gd name="connsiteX3" fmla="*/ 2159898 w 2167807"/>
              <a:gd name="connsiteY3" fmla="*/ 3909283 h 3909283"/>
              <a:gd name="connsiteX4" fmla="*/ 0 w 2167807"/>
              <a:gd name="connsiteY4" fmla="*/ 3906838 h 3909283"/>
              <a:gd name="connsiteX0" fmla="*/ 0 w 2167807"/>
              <a:gd name="connsiteY0" fmla="*/ 3906838 h 3906838"/>
              <a:gd name="connsiteX1" fmla="*/ 116573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5547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40491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34130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29889 w 2167807"/>
              <a:gd name="connsiteY1" fmla="*/ 2381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2686"/>
              <a:gd name="connsiteY0" fmla="*/ 3906838 h 3906838"/>
              <a:gd name="connsiteX1" fmla="*/ 1029889 w 2162686"/>
              <a:gd name="connsiteY1" fmla="*/ 2381 h 3906838"/>
              <a:gd name="connsiteX2" fmla="*/ 2133881 w 2162686"/>
              <a:gd name="connsiteY2" fmla="*/ 0 h 3906838"/>
              <a:gd name="connsiteX3" fmla="*/ 2162343 w 2162686"/>
              <a:gd name="connsiteY3" fmla="*/ 3904393 h 3906838"/>
              <a:gd name="connsiteX4" fmla="*/ 0 w 2162686"/>
              <a:gd name="connsiteY4" fmla="*/ 3906838 h 3906838"/>
              <a:gd name="connsiteX0" fmla="*/ 0 w 2139854"/>
              <a:gd name="connsiteY0" fmla="*/ 3906838 h 3906838"/>
              <a:gd name="connsiteX1" fmla="*/ 1029889 w 2139854"/>
              <a:gd name="connsiteY1" fmla="*/ 2381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39854"/>
              <a:gd name="connsiteY0" fmla="*/ 3906838 h 3906838"/>
              <a:gd name="connsiteX1" fmla="*/ 1032009 w 2139854"/>
              <a:gd name="connsiteY1" fmla="*/ 0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40410"/>
              <a:gd name="connsiteY0" fmla="*/ 3906838 h 3906838"/>
              <a:gd name="connsiteX1" fmla="*/ 1032009 w 2140410"/>
              <a:gd name="connsiteY1" fmla="*/ 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6838 h 3906838"/>
              <a:gd name="connsiteX1" fmla="*/ 1122479 w 2140410"/>
              <a:gd name="connsiteY1" fmla="*/ 635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7632 h 3907632"/>
              <a:gd name="connsiteX1" fmla="*/ 1120359 w 2140410"/>
              <a:gd name="connsiteY1" fmla="*/ 0 h 3907632"/>
              <a:gd name="connsiteX2" fmla="*/ 2140241 w 2140410"/>
              <a:gd name="connsiteY2" fmla="*/ 794 h 3907632"/>
              <a:gd name="connsiteX3" fmla="*/ 2139019 w 2140410"/>
              <a:gd name="connsiteY3" fmla="*/ 3905187 h 3907632"/>
              <a:gd name="connsiteX4" fmla="*/ 0 w 2140410"/>
              <a:gd name="connsiteY4" fmla="*/ 3907632 h 3907632"/>
              <a:gd name="connsiteX0" fmla="*/ 0 w 2401217"/>
              <a:gd name="connsiteY0" fmla="*/ 3907632 h 3907632"/>
              <a:gd name="connsiteX1" fmla="*/ 1381166 w 2401217"/>
              <a:gd name="connsiteY1" fmla="*/ 0 h 3907632"/>
              <a:gd name="connsiteX2" fmla="*/ 2401048 w 2401217"/>
              <a:gd name="connsiteY2" fmla="*/ 794 h 3907632"/>
              <a:gd name="connsiteX3" fmla="*/ 2399826 w 2401217"/>
              <a:gd name="connsiteY3" fmla="*/ 3905187 h 3907632"/>
              <a:gd name="connsiteX4" fmla="*/ 0 w 2401217"/>
              <a:gd name="connsiteY4" fmla="*/ 3907632 h 3907632"/>
              <a:gd name="connsiteX0" fmla="*/ 0 w 2407578"/>
              <a:gd name="connsiteY0" fmla="*/ 3907632 h 3907632"/>
              <a:gd name="connsiteX1" fmla="*/ 1387527 w 2407578"/>
              <a:gd name="connsiteY1" fmla="*/ 0 h 3907632"/>
              <a:gd name="connsiteX2" fmla="*/ 2407409 w 2407578"/>
              <a:gd name="connsiteY2" fmla="*/ 794 h 3907632"/>
              <a:gd name="connsiteX3" fmla="*/ 2406187 w 2407578"/>
              <a:gd name="connsiteY3" fmla="*/ 3905187 h 3907632"/>
              <a:gd name="connsiteX4" fmla="*/ 0 w 2407578"/>
              <a:gd name="connsiteY4" fmla="*/ 3907632 h 3907632"/>
              <a:gd name="connsiteX0" fmla="*/ 0 w 2411819"/>
              <a:gd name="connsiteY0" fmla="*/ 3910014 h 3910014"/>
              <a:gd name="connsiteX1" fmla="*/ 1391768 w 2411819"/>
              <a:gd name="connsiteY1" fmla="*/ 0 h 3910014"/>
              <a:gd name="connsiteX2" fmla="*/ 2411650 w 2411819"/>
              <a:gd name="connsiteY2" fmla="*/ 794 h 3910014"/>
              <a:gd name="connsiteX3" fmla="*/ 2410428 w 2411819"/>
              <a:gd name="connsiteY3" fmla="*/ 3905187 h 3910014"/>
              <a:gd name="connsiteX4" fmla="*/ 0 w 2411819"/>
              <a:gd name="connsiteY4" fmla="*/ 3910014 h 3910014"/>
              <a:gd name="connsiteX0" fmla="*/ 0 w 2407578"/>
              <a:gd name="connsiteY0" fmla="*/ 3905251 h 3905251"/>
              <a:gd name="connsiteX1" fmla="*/ 1387527 w 2407578"/>
              <a:gd name="connsiteY1" fmla="*/ 0 h 3905251"/>
              <a:gd name="connsiteX2" fmla="*/ 2407409 w 2407578"/>
              <a:gd name="connsiteY2" fmla="*/ 794 h 3905251"/>
              <a:gd name="connsiteX3" fmla="*/ 2406187 w 2407578"/>
              <a:gd name="connsiteY3" fmla="*/ 3905187 h 3905251"/>
              <a:gd name="connsiteX4" fmla="*/ 0 w 2407578"/>
              <a:gd name="connsiteY4" fmla="*/ 3905251 h 3905251"/>
              <a:gd name="connsiteX0" fmla="*/ 0 w 2407578"/>
              <a:gd name="connsiteY0" fmla="*/ 3910014 h 3910014"/>
              <a:gd name="connsiteX1" fmla="*/ 1391767 w 2407578"/>
              <a:gd name="connsiteY1" fmla="*/ 0 h 3910014"/>
              <a:gd name="connsiteX2" fmla="*/ 2407409 w 2407578"/>
              <a:gd name="connsiteY2" fmla="*/ 5557 h 3910014"/>
              <a:gd name="connsiteX3" fmla="*/ 2406187 w 2407578"/>
              <a:gd name="connsiteY3" fmla="*/ 3909950 h 3910014"/>
              <a:gd name="connsiteX4" fmla="*/ 0 w 2407578"/>
              <a:gd name="connsiteY4" fmla="*/ 3910014 h 3910014"/>
              <a:gd name="connsiteX0" fmla="*/ 0 w 2407578"/>
              <a:gd name="connsiteY0" fmla="*/ 3910014 h 3910014"/>
              <a:gd name="connsiteX1" fmla="*/ 1391767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407578"/>
              <a:gd name="connsiteY0" fmla="*/ 3910014 h 3910014"/>
              <a:gd name="connsiteX1" fmla="*/ 1155921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292462"/>
              <a:gd name="connsiteY0" fmla="*/ 3910014 h 3910014"/>
              <a:gd name="connsiteX1" fmla="*/ 1040805 w 2292462"/>
              <a:gd name="connsiteY1" fmla="*/ 0 h 3910014"/>
              <a:gd name="connsiteX2" fmla="*/ 2292293 w 2292462"/>
              <a:gd name="connsiteY2" fmla="*/ 794 h 3910014"/>
              <a:gd name="connsiteX3" fmla="*/ 2291071 w 2292462"/>
              <a:gd name="connsiteY3" fmla="*/ 3909950 h 3910014"/>
              <a:gd name="connsiteX4" fmla="*/ 0 w 2292462"/>
              <a:gd name="connsiteY4" fmla="*/ 3910014 h 3910014"/>
              <a:gd name="connsiteX0" fmla="*/ 0 w 2292462"/>
              <a:gd name="connsiteY0" fmla="*/ 3913189 h 3913189"/>
              <a:gd name="connsiteX1" fmla="*/ 1036564 w 2292462"/>
              <a:gd name="connsiteY1" fmla="*/ 0 h 3913189"/>
              <a:gd name="connsiteX2" fmla="*/ 2292293 w 2292462"/>
              <a:gd name="connsiteY2" fmla="*/ 3969 h 3913189"/>
              <a:gd name="connsiteX3" fmla="*/ 2291071 w 2292462"/>
              <a:gd name="connsiteY3" fmla="*/ 3913125 h 3913189"/>
              <a:gd name="connsiteX4" fmla="*/ 0 w 2292462"/>
              <a:gd name="connsiteY4" fmla="*/ 3913189 h 3913189"/>
              <a:gd name="connsiteX0" fmla="*/ 0 w 2292207"/>
              <a:gd name="connsiteY0" fmla="*/ 3913189 h 3913189"/>
              <a:gd name="connsiteX1" fmla="*/ 1036564 w 2292207"/>
              <a:gd name="connsiteY1" fmla="*/ 0 h 3913189"/>
              <a:gd name="connsiteX2" fmla="*/ 2290173 w 2292207"/>
              <a:gd name="connsiteY2" fmla="*/ 795 h 3913189"/>
              <a:gd name="connsiteX3" fmla="*/ 2291071 w 2292207"/>
              <a:gd name="connsiteY3" fmla="*/ 3913125 h 3913189"/>
              <a:gd name="connsiteX4" fmla="*/ 0 w 2292207"/>
              <a:gd name="connsiteY4" fmla="*/ 3913189 h 3913189"/>
              <a:gd name="connsiteX0" fmla="*/ 0 w 2298567"/>
              <a:gd name="connsiteY0" fmla="*/ 3910014 h 3913125"/>
              <a:gd name="connsiteX1" fmla="*/ 1042924 w 2298567"/>
              <a:gd name="connsiteY1" fmla="*/ 0 h 3913125"/>
              <a:gd name="connsiteX2" fmla="*/ 2296533 w 2298567"/>
              <a:gd name="connsiteY2" fmla="*/ 795 h 3913125"/>
              <a:gd name="connsiteX3" fmla="*/ 2297431 w 2298567"/>
              <a:gd name="connsiteY3" fmla="*/ 3913125 h 3913125"/>
              <a:gd name="connsiteX4" fmla="*/ 0 w 2298567"/>
              <a:gd name="connsiteY4" fmla="*/ 3910014 h 39131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98567" h="3913125">
                <a:moveTo>
                  <a:pt x="0" y="3910014"/>
                </a:moveTo>
                <a:lnTo>
                  <a:pt x="1042924" y="0"/>
                </a:lnTo>
                <a:lnTo>
                  <a:pt x="2296533" y="795"/>
                </a:lnTo>
                <a:cubicBezTo>
                  <a:pt x="2292267" y="1303074"/>
                  <a:pt x="2301697" y="2610846"/>
                  <a:pt x="2297431" y="3913125"/>
                </a:cubicBezTo>
                <a:lnTo>
                  <a:pt x="0" y="3910014"/>
                </a:lnTo>
                <a:close/>
              </a:path>
            </a:pathLst>
          </a:custGeom>
          <a:solidFill>
            <a:schemeClr val="bg2"/>
          </a:solidFill>
          <a:ln>
            <a:noFill/>
          </a:ln>
          <a:effectLst/>
        </p:spPr>
        <p:txBody>
          <a:bodyPr lIns="1440000" tIns="468000" bIns="0" anchor="ctr" anchorCtr="0">
            <a:normAutofit/>
          </a:bodyPr>
          <a:lstStyle>
            <a:lvl1pPr marL="0" indent="0" algn="ctr">
              <a:buNone/>
              <a:defRPr sz="1400" baseline="0">
                <a:solidFill>
                  <a:schemeClr val="tx2"/>
                </a:solidFill>
              </a:defRPr>
            </a:lvl1pPr>
          </a:lstStyle>
          <a:p>
            <a:r>
              <a:rPr lang="nb-NO"/>
              <a:t>Klikk på ikonet for å legge til et bilde</a:t>
            </a:r>
            <a:endParaRPr lang="nb-NO" dirty="0"/>
          </a:p>
        </p:txBody>
      </p:sp>
      <p:sp>
        <p:nvSpPr>
          <p:cNvPr id="8" name="Tittel 1">
            <a:extLst>
              <a:ext uri="{FF2B5EF4-FFF2-40B4-BE49-F238E27FC236}">
                <a16:creationId xmlns:a16="http://schemas.microsoft.com/office/drawing/2014/main" id="{A99C80A0-322A-9A4B-843D-7015610E02A9}"/>
              </a:ext>
            </a:extLst>
          </p:cNvPr>
          <p:cNvSpPr>
            <a:spLocks noGrp="1"/>
          </p:cNvSpPr>
          <p:nvPr>
            <p:ph type="title" hasCustomPrompt="1"/>
          </p:nvPr>
        </p:nvSpPr>
        <p:spPr>
          <a:xfrm>
            <a:off x="838200" y="482400"/>
            <a:ext cx="7362371" cy="1072080"/>
          </a:xfrm>
        </p:spPr>
        <p:txBody>
          <a:bodyPr/>
          <a:lstStyle/>
          <a:p>
            <a:r>
              <a:rPr lang="nb-NO" dirty="0"/>
              <a:t>Klikk for å redigere tittelen</a:t>
            </a:r>
          </a:p>
        </p:txBody>
      </p:sp>
    </p:spTree>
    <p:extLst>
      <p:ext uri="{BB962C8B-B14F-4D97-AF65-F5344CB8AC3E}">
        <p14:creationId xmlns:p14="http://schemas.microsoft.com/office/powerpoint/2010/main" val="336983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ekst med bilde til venstre">
    <p:spTree>
      <p:nvGrpSpPr>
        <p:cNvPr id="1" name=""/>
        <p:cNvGrpSpPr/>
        <p:nvPr/>
      </p:nvGrpSpPr>
      <p:grpSpPr>
        <a:xfrm>
          <a:off x="0" y="0"/>
          <a:ext cx="0" cy="0"/>
          <a:chOff x="0" y="0"/>
          <a:chExt cx="0" cy="0"/>
        </a:xfrm>
      </p:grpSpPr>
      <p:sp>
        <p:nvSpPr>
          <p:cNvPr id="3" name="Plassholder for innhold 2">
            <a:extLst>
              <a:ext uri="{FF2B5EF4-FFF2-40B4-BE49-F238E27FC236}">
                <a16:creationId xmlns:a16="http://schemas.microsoft.com/office/drawing/2014/main" id="{DE54DD42-1122-D24F-BF8D-43C7EB08E0CA}"/>
              </a:ext>
            </a:extLst>
          </p:cNvPr>
          <p:cNvSpPr>
            <a:spLocks noGrp="1"/>
          </p:cNvSpPr>
          <p:nvPr>
            <p:ph idx="1" hasCustomPrompt="1"/>
          </p:nvPr>
        </p:nvSpPr>
        <p:spPr>
          <a:xfrm>
            <a:off x="6096000" y="1825625"/>
            <a:ext cx="5247861" cy="4351338"/>
          </a:xfrm>
        </p:spPr>
        <p:txBody>
          <a:bodyPr/>
          <a:lstStyle/>
          <a:p>
            <a:pPr lvl="0"/>
            <a:r>
              <a:rPr lang="nb-NO" dirty="0"/>
              <a:t>Klikk for å redigere teksten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4" name="Plassholder for dato 3">
            <a:extLst>
              <a:ext uri="{FF2B5EF4-FFF2-40B4-BE49-F238E27FC236}">
                <a16:creationId xmlns:a16="http://schemas.microsoft.com/office/drawing/2014/main" id="{F3116F34-6CB9-F244-9082-6C3BCA92C2A8}"/>
              </a:ext>
            </a:extLst>
          </p:cNvPr>
          <p:cNvSpPr>
            <a:spLocks noGrp="1"/>
          </p:cNvSpPr>
          <p:nvPr>
            <p:ph type="dt" sz="half" idx="10"/>
          </p:nvPr>
        </p:nvSpPr>
        <p:spPr>
          <a:xfrm>
            <a:off x="6086061" y="6356350"/>
            <a:ext cx="738809" cy="365125"/>
          </a:xfrm>
          <a:prstGeom prst="rect">
            <a:avLst/>
          </a:prstGeom>
        </p:spPr>
        <p:txBody>
          <a:bodyPr/>
          <a:lstStyle/>
          <a:p>
            <a:endParaRPr lang="nb-NO"/>
          </a:p>
        </p:txBody>
      </p:sp>
      <p:sp>
        <p:nvSpPr>
          <p:cNvPr id="5" name="Plassholder for bunntekst 4">
            <a:extLst>
              <a:ext uri="{FF2B5EF4-FFF2-40B4-BE49-F238E27FC236}">
                <a16:creationId xmlns:a16="http://schemas.microsoft.com/office/drawing/2014/main" id="{AC582F6E-B5FB-D94E-89B3-0B928AF69B9D}"/>
              </a:ext>
            </a:extLst>
          </p:cNvPr>
          <p:cNvSpPr>
            <a:spLocks noGrp="1"/>
          </p:cNvSpPr>
          <p:nvPr>
            <p:ph type="ftr" sz="quarter" idx="11"/>
          </p:nvPr>
        </p:nvSpPr>
        <p:spPr>
          <a:xfrm>
            <a:off x="7058976" y="6356350"/>
            <a:ext cx="3609024" cy="365125"/>
          </a:xfrm>
          <a:prstGeom prst="rect">
            <a:avLst/>
          </a:prstGeom>
        </p:spPr>
        <p:txBody>
          <a:bodyPr/>
          <a:lstStyle/>
          <a:p>
            <a:endParaRPr lang="nb-NO" dirty="0"/>
          </a:p>
        </p:txBody>
      </p:sp>
      <p:sp>
        <p:nvSpPr>
          <p:cNvPr id="6" name="Plassholder for lysbildenummer 5">
            <a:extLst>
              <a:ext uri="{FF2B5EF4-FFF2-40B4-BE49-F238E27FC236}">
                <a16:creationId xmlns:a16="http://schemas.microsoft.com/office/drawing/2014/main" id="{6A623881-E2D8-EA4B-891A-9A6388D14A5D}"/>
              </a:ext>
            </a:extLst>
          </p:cNvPr>
          <p:cNvSpPr>
            <a:spLocks noGrp="1"/>
          </p:cNvSpPr>
          <p:nvPr>
            <p:ph type="sldNum" sz="quarter" idx="12"/>
          </p:nvPr>
        </p:nvSpPr>
        <p:spPr>
          <a:xfrm>
            <a:off x="10896600" y="6356350"/>
            <a:ext cx="447261" cy="365125"/>
          </a:xfrm>
        </p:spPr>
        <p:txBody>
          <a:bodyPr/>
          <a:lstStyle/>
          <a:p>
            <a:fld id="{95102788-B3AA-6746-B4E5-C52EBB4D0CEE}" type="slidenum">
              <a:rPr lang="nb-NO" smtClean="0"/>
              <a:t>‹#›</a:t>
            </a:fld>
            <a:endParaRPr lang="nb-NO"/>
          </a:p>
        </p:txBody>
      </p:sp>
      <p:sp>
        <p:nvSpPr>
          <p:cNvPr id="8" name="Plassholder for bilde 3">
            <a:extLst>
              <a:ext uri="{FF2B5EF4-FFF2-40B4-BE49-F238E27FC236}">
                <a16:creationId xmlns:a16="http://schemas.microsoft.com/office/drawing/2014/main" id="{CBA52608-8CEA-2B45-8142-21F944ADC0E0}"/>
              </a:ext>
            </a:extLst>
          </p:cNvPr>
          <p:cNvSpPr>
            <a:spLocks noGrp="1" noChangeAspect="1"/>
          </p:cNvSpPr>
          <p:nvPr>
            <p:ph type="pic" sz="quarter" idx="18"/>
          </p:nvPr>
        </p:nvSpPr>
        <p:spPr bwMode="auto">
          <a:xfrm>
            <a:off x="0" y="1"/>
            <a:ext cx="6052900" cy="6857999"/>
          </a:xfrm>
          <a:custGeom>
            <a:avLst/>
            <a:gdLst>
              <a:gd name="connsiteX0" fmla="*/ 0 w 3495675"/>
              <a:gd name="connsiteY0" fmla="*/ 3906838 h 3906838"/>
              <a:gd name="connsiteX1" fmla="*/ 1165738 w 3495675"/>
              <a:gd name="connsiteY1" fmla="*/ 0 h 3906838"/>
              <a:gd name="connsiteX2" fmla="*/ 3495675 w 3495675"/>
              <a:gd name="connsiteY2" fmla="*/ 0 h 3906838"/>
              <a:gd name="connsiteX3" fmla="*/ 2329937 w 3495675"/>
              <a:gd name="connsiteY3" fmla="*/ 3906838 h 3906838"/>
              <a:gd name="connsiteX4" fmla="*/ 0 w 3495675"/>
              <a:gd name="connsiteY4" fmla="*/ 3906838 h 3906838"/>
              <a:gd name="connsiteX0" fmla="*/ 0 w 3495675"/>
              <a:gd name="connsiteY0" fmla="*/ 3906838 h 3906838"/>
              <a:gd name="connsiteX1" fmla="*/ 1165738 w 3495675"/>
              <a:gd name="connsiteY1" fmla="*/ 0 h 3906838"/>
              <a:gd name="connsiteX2" fmla="*/ 3495675 w 3495675"/>
              <a:gd name="connsiteY2" fmla="*/ 0 h 3906838"/>
              <a:gd name="connsiteX3" fmla="*/ 2155008 w 3495675"/>
              <a:gd name="connsiteY3" fmla="*/ 3906838 h 3906838"/>
              <a:gd name="connsiteX4" fmla="*/ 0 w 3495675"/>
              <a:gd name="connsiteY4" fmla="*/ 3906838 h 3906838"/>
              <a:gd name="connsiteX0" fmla="*/ 0 w 2167807"/>
              <a:gd name="connsiteY0" fmla="*/ 3906838 h 3906838"/>
              <a:gd name="connsiteX1" fmla="*/ 1165738 w 2167807"/>
              <a:gd name="connsiteY1" fmla="*/ 0 h 3906838"/>
              <a:gd name="connsiteX2" fmla="*/ 2167807 w 2167807"/>
              <a:gd name="connsiteY2" fmla="*/ 0 h 3906838"/>
              <a:gd name="connsiteX3" fmla="*/ 2155008 w 2167807"/>
              <a:gd name="connsiteY3" fmla="*/ 3906838 h 3906838"/>
              <a:gd name="connsiteX4" fmla="*/ 0 w 2167807"/>
              <a:gd name="connsiteY4" fmla="*/ 3906838 h 3906838"/>
              <a:gd name="connsiteX0" fmla="*/ 0 w 2167807"/>
              <a:gd name="connsiteY0" fmla="*/ 3906838 h 3909283"/>
              <a:gd name="connsiteX1" fmla="*/ 1165738 w 2167807"/>
              <a:gd name="connsiteY1" fmla="*/ 0 h 3909283"/>
              <a:gd name="connsiteX2" fmla="*/ 2167807 w 2167807"/>
              <a:gd name="connsiteY2" fmla="*/ 0 h 3909283"/>
              <a:gd name="connsiteX3" fmla="*/ 2159898 w 2167807"/>
              <a:gd name="connsiteY3" fmla="*/ 3909283 h 3909283"/>
              <a:gd name="connsiteX4" fmla="*/ 0 w 2167807"/>
              <a:gd name="connsiteY4" fmla="*/ 3906838 h 3909283"/>
              <a:gd name="connsiteX0" fmla="*/ 0 w 2167807"/>
              <a:gd name="connsiteY0" fmla="*/ 3906838 h 3906838"/>
              <a:gd name="connsiteX1" fmla="*/ 116573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55478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40491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34130 w 2167807"/>
              <a:gd name="connsiteY1" fmla="*/ 0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7807"/>
              <a:gd name="connsiteY0" fmla="*/ 3906838 h 3906838"/>
              <a:gd name="connsiteX1" fmla="*/ 1029889 w 2167807"/>
              <a:gd name="connsiteY1" fmla="*/ 2381 h 3906838"/>
              <a:gd name="connsiteX2" fmla="*/ 2167807 w 2167807"/>
              <a:gd name="connsiteY2" fmla="*/ 0 h 3906838"/>
              <a:gd name="connsiteX3" fmla="*/ 2162343 w 2167807"/>
              <a:gd name="connsiteY3" fmla="*/ 3904393 h 3906838"/>
              <a:gd name="connsiteX4" fmla="*/ 0 w 2167807"/>
              <a:gd name="connsiteY4" fmla="*/ 3906838 h 3906838"/>
              <a:gd name="connsiteX0" fmla="*/ 0 w 2162686"/>
              <a:gd name="connsiteY0" fmla="*/ 3906838 h 3906838"/>
              <a:gd name="connsiteX1" fmla="*/ 1029889 w 2162686"/>
              <a:gd name="connsiteY1" fmla="*/ 2381 h 3906838"/>
              <a:gd name="connsiteX2" fmla="*/ 2133881 w 2162686"/>
              <a:gd name="connsiteY2" fmla="*/ 0 h 3906838"/>
              <a:gd name="connsiteX3" fmla="*/ 2162343 w 2162686"/>
              <a:gd name="connsiteY3" fmla="*/ 3904393 h 3906838"/>
              <a:gd name="connsiteX4" fmla="*/ 0 w 2162686"/>
              <a:gd name="connsiteY4" fmla="*/ 3906838 h 3906838"/>
              <a:gd name="connsiteX0" fmla="*/ 0 w 2139854"/>
              <a:gd name="connsiteY0" fmla="*/ 3906838 h 3906838"/>
              <a:gd name="connsiteX1" fmla="*/ 1029889 w 2139854"/>
              <a:gd name="connsiteY1" fmla="*/ 2381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39854"/>
              <a:gd name="connsiteY0" fmla="*/ 3906838 h 3906838"/>
              <a:gd name="connsiteX1" fmla="*/ 1032009 w 2139854"/>
              <a:gd name="connsiteY1" fmla="*/ 0 h 3906838"/>
              <a:gd name="connsiteX2" fmla="*/ 2133881 w 2139854"/>
              <a:gd name="connsiteY2" fmla="*/ 0 h 3906838"/>
              <a:gd name="connsiteX3" fmla="*/ 2139019 w 2139854"/>
              <a:gd name="connsiteY3" fmla="*/ 3904393 h 3906838"/>
              <a:gd name="connsiteX4" fmla="*/ 0 w 2139854"/>
              <a:gd name="connsiteY4" fmla="*/ 3906838 h 3906838"/>
              <a:gd name="connsiteX0" fmla="*/ 0 w 2140410"/>
              <a:gd name="connsiteY0" fmla="*/ 3906838 h 3906838"/>
              <a:gd name="connsiteX1" fmla="*/ 1032009 w 2140410"/>
              <a:gd name="connsiteY1" fmla="*/ 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6838 h 3906838"/>
              <a:gd name="connsiteX1" fmla="*/ 1122479 w 2140410"/>
              <a:gd name="connsiteY1" fmla="*/ 6350 h 3906838"/>
              <a:gd name="connsiteX2" fmla="*/ 2140241 w 2140410"/>
              <a:gd name="connsiteY2" fmla="*/ 0 h 3906838"/>
              <a:gd name="connsiteX3" fmla="*/ 2139019 w 2140410"/>
              <a:gd name="connsiteY3" fmla="*/ 3904393 h 3906838"/>
              <a:gd name="connsiteX4" fmla="*/ 0 w 2140410"/>
              <a:gd name="connsiteY4" fmla="*/ 3906838 h 3906838"/>
              <a:gd name="connsiteX0" fmla="*/ 0 w 2140410"/>
              <a:gd name="connsiteY0" fmla="*/ 3907632 h 3907632"/>
              <a:gd name="connsiteX1" fmla="*/ 1120359 w 2140410"/>
              <a:gd name="connsiteY1" fmla="*/ 0 h 3907632"/>
              <a:gd name="connsiteX2" fmla="*/ 2140241 w 2140410"/>
              <a:gd name="connsiteY2" fmla="*/ 794 h 3907632"/>
              <a:gd name="connsiteX3" fmla="*/ 2139019 w 2140410"/>
              <a:gd name="connsiteY3" fmla="*/ 3905187 h 3907632"/>
              <a:gd name="connsiteX4" fmla="*/ 0 w 2140410"/>
              <a:gd name="connsiteY4" fmla="*/ 3907632 h 3907632"/>
              <a:gd name="connsiteX0" fmla="*/ 0 w 2401217"/>
              <a:gd name="connsiteY0" fmla="*/ 3907632 h 3907632"/>
              <a:gd name="connsiteX1" fmla="*/ 1381166 w 2401217"/>
              <a:gd name="connsiteY1" fmla="*/ 0 h 3907632"/>
              <a:gd name="connsiteX2" fmla="*/ 2401048 w 2401217"/>
              <a:gd name="connsiteY2" fmla="*/ 794 h 3907632"/>
              <a:gd name="connsiteX3" fmla="*/ 2399826 w 2401217"/>
              <a:gd name="connsiteY3" fmla="*/ 3905187 h 3907632"/>
              <a:gd name="connsiteX4" fmla="*/ 0 w 2401217"/>
              <a:gd name="connsiteY4" fmla="*/ 3907632 h 3907632"/>
              <a:gd name="connsiteX0" fmla="*/ 0 w 2407578"/>
              <a:gd name="connsiteY0" fmla="*/ 3907632 h 3907632"/>
              <a:gd name="connsiteX1" fmla="*/ 1387527 w 2407578"/>
              <a:gd name="connsiteY1" fmla="*/ 0 h 3907632"/>
              <a:gd name="connsiteX2" fmla="*/ 2407409 w 2407578"/>
              <a:gd name="connsiteY2" fmla="*/ 794 h 3907632"/>
              <a:gd name="connsiteX3" fmla="*/ 2406187 w 2407578"/>
              <a:gd name="connsiteY3" fmla="*/ 3905187 h 3907632"/>
              <a:gd name="connsiteX4" fmla="*/ 0 w 2407578"/>
              <a:gd name="connsiteY4" fmla="*/ 3907632 h 3907632"/>
              <a:gd name="connsiteX0" fmla="*/ 0 w 2411819"/>
              <a:gd name="connsiteY0" fmla="*/ 3910014 h 3910014"/>
              <a:gd name="connsiteX1" fmla="*/ 1391768 w 2411819"/>
              <a:gd name="connsiteY1" fmla="*/ 0 h 3910014"/>
              <a:gd name="connsiteX2" fmla="*/ 2411650 w 2411819"/>
              <a:gd name="connsiteY2" fmla="*/ 794 h 3910014"/>
              <a:gd name="connsiteX3" fmla="*/ 2410428 w 2411819"/>
              <a:gd name="connsiteY3" fmla="*/ 3905187 h 3910014"/>
              <a:gd name="connsiteX4" fmla="*/ 0 w 2411819"/>
              <a:gd name="connsiteY4" fmla="*/ 3910014 h 3910014"/>
              <a:gd name="connsiteX0" fmla="*/ 0 w 2407578"/>
              <a:gd name="connsiteY0" fmla="*/ 3905251 h 3905251"/>
              <a:gd name="connsiteX1" fmla="*/ 1387527 w 2407578"/>
              <a:gd name="connsiteY1" fmla="*/ 0 h 3905251"/>
              <a:gd name="connsiteX2" fmla="*/ 2407409 w 2407578"/>
              <a:gd name="connsiteY2" fmla="*/ 794 h 3905251"/>
              <a:gd name="connsiteX3" fmla="*/ 2406187 w 2407578"/>
              <a:gd name="connsiteY3" fmla="*/ 3905187 h 3905251"/>
              <a:gd name="connsiteX4" fmla="*/ 0 w 2407578"/>
              <a:gd name="connsiteY4" fmla="*/ 3905251 h 3905251"/>
              <a:gd name="connsiteX0" fmla="*/ 0 w 2407578"/>
              <a:gd name="connsiteY0" fmla="*/ 3910014 h 3910014"/>
              <a:gd name="connsiteX1" fmla="*/ 1391767 w 2407578"/>
              <a:gd name="connsiteY1" fmla="*/ 0 h 3910014"/>
              <a:gd name="connsiteX2" fmla="*/ 2407409 w 2407578"/>
              <a:gd name="connsiteY2" fmla="*/ 5557 h 3910014"/>
              <a:gd name="connsiteX3" fmla="*/ 2406187 w 2407578"/>
              <a:gd name="connsiteY3" fmla="*/ 3909950 h 3910014"/>
              <a:gd name="connsiteX4" fmla="*/ 0 w 2407578"/>
              <a:gd name="connsiteY4" fmla="*/ 3910014 h 3910014"/>
              <a:gd name="connsiteX0" fmla="*/ 0 w 2407578"/>
              <a:gd name="connsiteY0" fmla="*/ 3910014 h 3910014"/>
              <a:gd name="connsiteX1" fmla="*/ 1391767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407578"/>
              <a:gd name="connsiteY0" fmla="*/ 3910014 h 3910014"/>
              <a:gd name="connsiteX1" fmla="*/ 1155921 w 2407578"/>
              <a:gd name="connsiteY1" fmla="*/ 0 h 3910014"/>
              <a:gd name="connsiteX2" fmla="*/ 2407409 w 2407578"/>
              <a:gd name="connsiteY2" fmla="*/ 794 h 3910014"/>
              <a:gd name="connsiteX3" fmla="*/ 2406187 w 2407578"/>
              <a:gd name="connsiteY3" fmla="*/ 3909950 h 3910014"/>
              <a:gd name="connsiteX4" fmla="*/ 0 w 2407578"/>
              <a:gd name="connsiteY4" fmla="*/ 3910014 h 3910014"/>
              <a:gd name="connsiteX0" fmla="*/ 0 w 2292462"/>
              <a:gd name="connsiteY0" fmla="*/ 3910014 h 3910014"/>
              <a:gd name="connsiteX1" fmla="*/ 1040805 w 2292462"/>
              <a:gd name="connsiteY1" fmla="*/ 0 h 3910014"/>
              <a:gd name="connsiteX2" fmla="*/ 2292293 w 2292462"/>
              <a:gd name="connsiteY2" fmla="*/ 794 h 3910014"/>
              <a:gd name="connsiteX3" fmla="*/ 2291071 w 2292462"/>
              <a:gd name="connsiteY3" fmla="*/ 3909950 h 3910014"/>
              <a:gd name="connsiteX4" fmla="*/ 0 w 2292462"/>
              <a:gd name="connsiteY4" fmla="*/ 3910014 h 3910014"/>
              <a:gd name="connsiteX0" fmla="*/ 0 w 2292462"/>
              <a:gd name="connsiteY0" fmla="*/ 3913189 h 3913189"/>
              <a:gd name="connsiteX1" fmla="*/ 1036564 w 2292462"/>
              <a:gd name="connsiteY1" fmla="*/ 0 h 3913189"/>
              <a:gd name="connsiteX2" fmla="*/ 2292293 w 2292462"/>
              <a:gd name="connsiteY2" fmla="*/ 3969 h 3913189"/>
              <a:gd name="connsiteX3" fmla="*/ 2291071 w 2292462"/>
              <a:gd name="connsiteY3" fmla="*/ 3913125 h 3913189"/>
              <a:gd name="connsiteX4" fmla="*/ 0 w 2292462"/>
              <a:gd name="connsiteY4" fmla="*/ 3913189 h 3913189"/>
              <a:gd name="connsiteX0" fmla="*/ 0 w 2292207"/>
              <a:gd name="connsiteY0" fmla="*/ 3913189 h 3913189"/>
              <a:gd name="connsiteX1" fmla="*/ 1036564 w 2292207"/>
              <a:gd name="connsiteY1" fmla="*/ 0 h 3913189"/>
              <a:gd name="connsiteX2" fmla="*/ 2290173 w 2292207"/>
              <a:gd name="connsiteY2" fmla="*/ 795 h 3913189"/>
              <a:gd name="connsiteX3" fmla="*/ 2291071 w 2292207"/>
              <a:gd name="connsiteY3" fmla="*/ 3913125 h 3913189"/>
              <a:gd name="connsiteX4" fmla="*/ 0 w 2292207"/>
              <a:gd name="connsiteY4" fmla="*/ 3913189 h 3913189"/>
              <a:gd name="connsiteX0" fmla="*/ 0 w 2298567"/>
              <a:gd name="connsiteY0" fmla="*/ 3910014 h 3913125"/>
              <a:gd name="connsiteX1" fmla="*/ 1042924 w 2298567"/>
              <a:gd name="connsiteY1" fmla="*/ 0 h 3913125"/>
              <a:gd name="connsiteX2" fmla="*/ 2296533 w 2298567"/>
              <a:gd name="connsiteY2" fmla="*/ 795 h 3913125"/>
              <a:gd name="connsiteX3" fmla="*/ 2297431 w 2298567"/>
              <a:gd name="connsiteY3" fmla="*/ 3913125 h 3913125"/>
              <a:gd name="connsiteX4" fmla="*/ 0 w 2298567"/>
              <a:gd name="connsiteY4" fmla="*/ 3910014 h 3913125"/>
              <a:gd name="connsiteX0" fmla="*/ 0 w 2296533"/>
              <a:gd name="connsiteY0" fmla="*/ 3910014 h 3910014"/>
              <a:gd name="connsiteX1" fmla="*/ 1042924 w 2296533"/>
              <a:gd name="connsiteY1" fmla="*/ 0 h 3910014"/>
              <a:gd name="connsiteX2" fmla="*/ 2296533 w 2296533"/>
              <a:gd name="connsiteY2" fmla="*/ 795 h 3910014"/>
              <a:gd name="connsiteX3" fmla="*/ 1267586 w 2296533"/>
              <a:gd name="connsiteY3" fmla="*/ 3907005 h 3910014"/>
              <a:gd name="connsiteX4" fmla="*/ 0 w 2296533"/>
              <a:gd name="connsiteY4" fmla="*/ 3910014 h 3910014"/>
              <a:gd name="connsiteX0" fmla="*/ 0 w 2296533"/>
              <a:gd name="connsiteY0" fmla="*/ 3910014 h 3910014"/>
              <a:gd name="connsiteX1" fmla="*/ 1042924 w 2296533"/>
              <a:gd name="connsiteY1" fmla="*/ 0 h 3910014"/>
              <a:gd name="connsiteX2" fmla="*/ 2296533 w 2296533"/>
              <a:gd name="connsiteY2" fmla="*/ 795 h 3910014"/>
              <a:gd name="connsiteX3" fmla="*/ 1267586 w 2296533"/>
              <a:gd name="connsiteY3" fmla="*/ 3907005 h 3910014"/>
              <a:gd name="connsiteX4" fmla="*/ 0 w 2296533"/>
              <a:gd name="connsiteY4" fmla="*/ 3910014 h 3910014"/>
              <a:gd name="connsiteX0" fmla="*/ 0 w 2296533"/>
              <a:gd name="connsiteY0" fmla="*/ 3910014 h 3910014"/>
              <a:gd name="connsiteX1" fmla="*/ 1042924 w 2296533"/>
              <a:gd name="connsiteY1" fmla="*/ 0 h 3910014"/>
              <a:gd name="connsiteX2" fmla="*/ 2296533 w 2296533"/>
              <a:gd name="connsiteY2" fmla="*/ 795 h 3910014"/>
              <a:gd name="connsiteX3" fmla="*/ 1267586 w 2296533"/>
              <a:gd name="connsiteY3" fmla="*/ 3907005 h 3910014"/>
              <a:gd name="connsiteX4" fmla="*/ 0 w 2296533"/>
              <a:gd name="connsiteY4" fmla="*/ 3910014 h 3910014"/>
              <a:gd name="connsiteX0" fmla="*/ 0 w 2304706"/>
              <a:gd name="connsiteY0" fmla="*/ 3910014 h 3910014"/>
              <a:gd name="connsiteX1" fmla="*/ 1042924 w 2304706"/>
              <a:gd name="connsiteY1" fmla="*/ 0 h 3910014"/>
              <a:gd name="connsiteX2" fmla="*/ 2304706 w 2304706"/>
              <a:gd name="connsiteY2" fmla="*/ 6914 h 3910014"/>
              <a:gd name="connsiteX3" fmla="*/ 1267586 w 2304706"/>
              <a:gd name="connsiteY3" fmla="*/ 3907005 h 3910014"/>
              <a:gd name="connsiteX4" fmla="*/ 0 w 2304706"/>
              <a:gd name="connsiteY4" fmla="*/ 3910014 h 3910014"/>
              <a:gd name="connsiteX0" fmla="*/ 0 w 2312879"/>
              <a:gd name="connsiteY0" fmla="*/ 3910014 h 3910014"/>
              <a:gd name="connsiteX1" fmla="*/ 1042924 w 2312879"/>
              <a:gd name="connsiteY1" fmla="*/ 0 h 3910014"/>
              <a:gd name="connsiteX2" fmla="*/ 2312879 w 2312879"/>
              <a:gd name="connsiteY2" fmla="*/ 795 h 3910014"/>
              <a:gd name="connsiteX3" fmla="*/ 1267586 w 2312879"/>
              <a:gd name="connsiteY3" fmla="*/ 3907005 h 3910014"/>
              <a:gd name="connsiteX4" fmla="*/ 0 w 2312879"/>
              <a:gd name="connsiteY4" fmla="*/ 3910014 h 3910014"/>
              <a:gd name="connsiteX0" fmla="*/ 0 w 2312879"/>
              <a:gd name="connsiteY0" fmla="*/ 3910014 h 3910014"/>
              <a:gd name="connsiteX1" fmla="*/ 1042924 w 2312879"/>
              <a:gd name="connsiteY1" fmla="*/ 0 h 3910014"/>
              <a:gd name="connsiteX2" fmla="*/ 2312879 w 2312879"/>
              <a:gd name="connsiteY2" fmla="*/ 795 h 3910014"/>
              <a:gd name="connsiteX3" fmla="*/ 1267586 w 2312879"/>
              <a:gd name="connsiteY3" fmla="*/ 3907005 h 3910014"/>
              <a:gd name="connsiteX4" fmla="*/ 0 w 2312879"/>
              <a:gd name="connsiteY4" fmla="*/ 3910014 h 3910014"/>
              <a:gd name="connsiteX0" fmla="*/ 0 w 2312879"/>
              <a:gd name="connsiteY0" fmla="*/ 3910014 h 3910014"/>
              <a:gd name="connsiteX1" fmla="*/ 1042924 w 2312879"/>
              <a:gd name="connsiteY1" fmla="*/ 0 h 3910014"/>
              <a:gd name="connsiteX2" fmla="*/ 2312879 w 2312879"/>
              <a:gd name="connsiteY2" fmla="*/ 795 h 3910014"/>
              <a:gd name="connsiteX3" fmla="*/ 1267586 w 2312879"/>
              <a:gd name="connsiteY3" fmla="*/ 3907005 h 3910014"/>
              <a:gd name="connsiteX4" fmla="*/ 0 w 2312879"/>
              <a:gd name="connsiteY4" fmla="*/ 3910014 h 3910014"/>
              <a:gd name="connsiteX0" fmla="*/ 0 w 2304706"/>
              <a:gd name="connsiteY0" fmla="*/ 3910014 h 3910014"/>
              <a:gd name="connsiteX1" fmla="*/ 1042924 w 2304706"/>
              <a:gd name="connsiteY1" fmla="*/ 0 h 3910014"/>
              <a:gd name="connsiteX2" fmla="*/ 2304706 w 2304706"/>
              <a:gd name="connsiteY2" fmla="*/ 795 h 3910014"/>
              <a:gd name="connsiteX3" fmla="*/ 1267586 w 2304706"/>
              <a:gd name="connsiteY3" fmla="*/ 3907005 h 3910014"/>
              <a:gd name="connsiteX4" fmla="*/ 0 w 2304706"/>
              <a:gd name="connsiteY4" fmla="*/ 3910014 h 3910014"/>
              <a:gd name="connsiteX0" fmla="*/ 0 w 2304706"/>
              <a:gd name="connsiteY0" fmla="*/ 3910014 h 3910014"/>
              <a:gd name="connsiteX1" fmla="*/ 1042924 w 2304706"/>
              <a:gd name="connsiteY1" fmla="*/ 0 h 3910014"/>
              <a:gd name="connsiteX2" fmla="*/ 2304706 w 2304706"/>
              <a:gd name="connsiteY2" fmla="*/ 795 h 3910014"/>
              <a:gd name="connsiteX3" fmla="*/ 1267586 w 2304706"/>
              <a:gd name="connsiteY3" fmla="*/ 3907005 h 3910014"/>
              <a:gd name="connsiteX4" fmla="*/ 0 w 2304706"/>
              <a:gd name="connsiteY4" fmla="*/ 3910014 h 3910014"/>
              <a:gd name="connsiteX0" fmla="*/ 0 w 2304706"/>
              <a:gd name="connsiteY0" fmla="*/ 3910014 h 3910014"/>
              <a:gd name="connsiteX1" fmla="*/ 4906 w 2304706"/>
              <a:gd name="connsiteY1" fmla="*/ 0 h 3910014"/>
              <a:gd name="connsiteX2" fmla="*/ 2304706 w 2304706"/>
              <a:gd name="connsiteY2" fmla="*/ 795 h 3910014"/>
              <a:gd name="connsiteX3" fmla="*/ 1267586 w 2304706"/>
              <a:gd name="connsiteY3" fmla="*/ 3907005 h 3910014"/>
              <a:gd name="connsiteX4" fmla="*/ 0 w 2304706"/>
              <a:gd name="connsiteY4" fmla="*/ 3910014 h 39100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4706" h="3910014">
                <a:moveTo>
                  <a:pt x="0" y="3910014"/>
                </a:moveTo>
                <a:cubicBezTo>
                  <a:pt x="1635" y="2606676"/>
                  <a:pt x="3271" y="1303338"/>
                  <a:pt x="4906" y="0"/>
                </a:cubicBezTo>
                <a:lnTo>
                  <a:pt x="2304706" y="795"/>
                </a:lnTo>
                <a:cubicBezTo>
                  <a:pt x="1891771" y="1578443"/>
                  <a:pt x="1696868" y="2311001"/>
                  <a:pt x="1267586" y="3907005"/>
                </a:cubicBezTo>
                <a:lnTo>
                  <a:pt x="0" y="3910014"/>
                </a:lnTo>
                <a:close/>
              </a:path>
            </a:pathLst>
          </a:custGeom>
          <a:solidFill>
            <a:srgbClr val="E9E7E7"/>
          </a:solidFill>
          <a:ln>
            <a:noFill/>
          </a:ln>
          <a:effectLst/>
        </p:spPr>
        <p:txBody>
          <a:bodyPr lIns="1152000" tIns="540000" anchor="ctr" anchorCtr="0">
            <a:normAutofit/>
          </a:bodyPr>
          <a:lstStyle>
            <a:lvl1pPr marL="14288" indent="0">
              <a:buNone/>
              <a:tabLst/>
              <a:defRPr sz="1400" baseline="0">
                <a:solidFill>
                  <a:schemeClr val="tx1"/>
                </a:solidFill>
              </a:defRPr>
            </a:lvl1pPr>
          </a:lstStyle>
          <a:p>
            <a:r>
              <a:rPr lang="nb-NO"/>
              <a:t>Klikk på ikonet for å legge til et bilde</a:t>
            </a:r>
            <a:endParaRPr lang="nb-NO" dirty="0"/>
          </a:p>
        </p:txBody>
      </p:sp>
      <p:sp>
        <p:nvSpPr>
          <p:cNvPr id="9" name="Tittel 1">
            <a:extLst>
              <a:ext uri="{FF2B5EF4-FFF2-40B4-BE49-F238E27FC236}">
                <a16:creationId xmlns:a16="http://schemas.microsoft.com/office/drawing/2014/main" id="{BF999D76-8998-AC4E-B96D-EC3AF1C002F5}"/>
              </a:ext>
            </a:extLst>
          </p:cNvPr>
          <p:cNvSpPr>
            <a:spLocks noGrp="1"/>
          </p:cNvSpPr>
          <p:nvPr>
            <p:ph type="title" hasCustomPrompt="1"/>
          </p:nvPr>
        </p:nvSpPr>
        <p:spPr>
          <a:xfrm>
            <a:off x="6096000" y="482400"/>
            <a:ext cx="5247861" cy="1072080"/>
          </a:xfrm>
        </p:spPr>
        <p:txBody>
          <a:bodyPr/>
          <a:lstStyle/>
          <a:p>
            <a:r>
              <a:rPr lang="nb-NO" dirty="0"/>
              <a:t>Klikk for å redigere tittelen</a:t>
            </a:r>
          </a:p>
        </p:txBody>
      </p:sp>
    </p:spTree>
    <p:extLst>
      <p:ext uri="{BB962C8B-B14F-4D97-AF65-F5344CB8AC3E}">
        <p14:creationId xmlns:p14="http://schemas.microsoft.com/office/powerpoint/2010/main" val="1098591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1FAD10EF-47D4-0240-947C-844B6DB7DA1B}"/>
              </a:ext>
            </a:extLst>
          </p:cNvPr>
          <p:cNvSpPr>
            <a:spLocks noGrp="1"/>
          </p:cNvSpPr>
          <p:nvPr>
            <p:ph type="title"/>
          </p:nvPr>
        </p:nvSpPr>
        <p:spPr>
          <a:xfrm>
            <a:off x="838200" y="482400"/>
            <a:ext cx="10515600" cy="1072080"/>
          </a:xfrm>
          <a:prstGeom prst="rect">
            <a:avLst/>
          </a:prstGeom>
        </p:spPr>
        <p:txBody>
          <a:bodyPr vert="horz" lIns="91440" tIns="45720" rIns="91440" bIns="45720" rtlCol="0" anchor="ctr">
            <a:normAutofit/>
          </a:bodyPr>
          <a:lstStyle/>
          <a:p>
            <a:r>
              <a:rPr lang="nb-NO" dirty="0"/>
              <a:t>Klikk for å redigere tittelen</a:t>
            </a:r>
          </a:p>
        </p:txBody>
      </p:sp>
      <p:sp>
        <p:nvSpPr>
          <p:cNvPr id="3" name="Plassholder for tekst 2">
            <a:extLst>
              <a:ext uri="{FF2B5EF4-FFF2-40B4-BE49-F238E27FC236}">
                <a16:creationId xmlns:a16="http://schemas.microsoft.com/office/drawing/2014/main" id="{CF3E8312-F0C7-3C46-BEEB-87BD7EA7DEA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dirty="0"/>
              <a:t>Klikk for å redigere teksten</a:t>
            </a:r>
          </a:p>
          <a:p>
            <a:pPr lvl="1"/>
            <a:r>
              <a:rPr lang="nb-NO" dirty="0"/>
              <a:t>Andre nivå</a:t>
            </a:r>
          </a:p>
          <a:p>
            <a:pPr lvl="2"/>
            <a:r>
              <a:rPr lang="nb-NO" dirty="0"/>
              <a:t>Tredje nivå</a:t>
            </a:r>
          </a:p>
          <a:p>
            <a:pPr lvl="3"/>
            <a:r>
              <a:rPr lang="nb-NO" dirty="0"/>
              <a:t>Fjerde nivå</a:t>
            </a:r>
          </a:p>
          <a:p>
            <a:pPr lvl="4"/>
            <a:r>
              <a:rPr lang="nb-NO" dirty="0"/>
              <a:t>Femte nivå</a:t>
            </a:r>
          </a:p>
        </p:txBody>
      </p:sp>
      <p:sp>
        <p:nvSpPr>
          <p:cNvPr id="6" name="Plassholder for lysbildenummer 5">
            <a:extLst>
              <a:ext uri="{FF2B5EF4-FFF2-40B4-BE49-F238E27FC236}">
                <a16:creationId xmlns:a16="http://schemas.microsoft.com/office/drawing/2014/main" id="{D8D59EA7-F2B2-7C49-89A4-3A578F1C80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800">
                <a:solidFill>
                  <a:schemeClr val="tx2"/>
                </a:solidFill>
                <a:latin typeface="Arial" panose="020B0604020202020204" pitchFamily="34" charset="0"/>
                <a:cs typeface="Arial" panose="020B0604020202020204" pitchFamily="34" charset="0"/>
              </a:defRPr>
            </a:lvl1pPr>
          </a:lstStyle>
          <a:p>
            <a:fld id="{95102788-B3AA-6746-B4E5-C52EBB4D0CEE}" type="slidenum">
              <a:rPr lang="nb-NO" smtClean="0"/>
              <a:pPr/>
              <a:t>‹#›</a:t>
            </a:fld>
            <a:endParaRPr lang="nb-NO" dirty="0"/>
          </a:p>
        </p:txBody>
      </p:sp>
      <p:sp>
        <p:nvSpPr>
          <p:cNvPr id="7" name="TekstSylinder 6">
            <a:extLst>
              <a:ext uri="{FF2B5EF4-FFF2-40B4-BE49-F238E27FC236}">
                <a16:creationId xmlns:a16="http://schemas.microsoft.com/office/drawing/2014/main" id="{555FED8A-16C9-8F42-B8B3-8C18FF9D4244}"/>
              </a:ext>
            </a:extLst>
          </p:cNvPr>
          <p:cNvSpPr txBox="1"/>
          <p:nvPr userDrawn="1"/>
        </p:nvSpPr>
        <p:spPr>
          <a:xfrm>
            <a:off x="249560" y="6477356"/>
            <a:ext cx="360040" cy="123111"/>
          </a:xfrm>
          <a:prstGeom prst="rect">
            <a:avLst/>
          </a:prstGeom>
          <a:noFill/>
        </p:spPr>
        <p:txBody>
          <a:bodyPr wrap="square" lIns="0" tIns="0" rIns="0" bIns="0" rtlCol="0">
            <a:spAutoFit/>
          </a:bodyPr>
          <a:lstStyle/>
          <a:p>
            <a:pPr marL="36000" indent="0" algn="l">
              <a:spcBef>
                <a:spcPts val="600"/>
              </a:spcBef>
              <a:buClr>
                <a:schemeClr val="accent2"/>
              </a:buClr>
              <a:buSzPct val="80000"/>
              <a:buNone/>
            </a:pPr>
            <a:r>
              <a:rPr lang="nb-NO" sz="800" dirty="0">
                <a:solidFill>
                  <a:schemeClr val="accent1"/>
                </a:solidFill>
                <a:latin typeface="Arial" panose="020B0604020202020204" pitchFamily="34" charset="0"/>
                <a:ea typeface="Segoe UI" charset="0"/>
                <a:cs typeface="Arial" panose="020B0604020202020204" pitchFamily="34" charset="0"/>
              </a:rPr>
              <a:t>//</a:t>
            </a:r>
            <a:r>
              <a:rPr lang="nb-NO" sz="800" dirty="0">
                <a:solidFill>
                  <a:schemeClr val="tx1">
                    <a:lumMod val="40000"/>
                    <a:lumOff val="60000"/>
                  </a:schemeClr>
                </a:solidFill>
                <a:latin typeface="Arial" panose="020B0604020202020204" pitchFamily="34" charset="0"/>
                <a:ea typeface="Segoe UI" charset="0"/>
                <a:cs typeface="Arial" panose="020B0604020202020204" pitchFamily="34" charset="0"/>
              </a:rPr>
              <a:t> </a:t>
            </a:r>
            <a:r>
              <a:rPr lang="nb-NO" sz="800" dirty="0">
                <a:solidFill>
                  <a:schemeClr val="tx2"/>
                </a:solidFill>
                <a:latin typeface="Arial" panose="020B0604020202020204" pitchFamily="34" charset="0"/>
                <a:ea typeface="Segoe UI" charset="0"/>
                <a:cs typeface="Arial" panose="020B0604020202020204" pitchFamily="34" charset="0"/>
              </a:rPr>
              <a:t>Nav</a:t>
            </a:r>
          </a:p>
        </p:txBody>
      </p:sp>
      <p:sp>
        <p:nvSpPr>
          <p:cNvPr id="8" name="Plassholder for bunntekst 7">
            <a:extLst>
              <a:ext uri="{FF2B5EF4-FFF2-40B4-BE49-F238E27FC236}">
                <a16:creationId xmlns:a16="http://schemas.microsoft.com/office/drawing/2014/main" id="{7122E58E-2832-4244-8616-203251C291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nb-NO"/>
          </a:p>
        </p:txBody>
      </p:sp>
    </p:spTree>
    <p:extLst>
      <p:ext uri="{BB962C8B-B14F-4D97-AF65-F5344CB8AC3E}">
        <p14:creationId xmlns:p14="http://schemas.microsoft.com/office/powerpoint/2010/main" val="2827523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4" r:id="rId6"/>
    <p:sldLayoutId id="2147483655" r:id="rId7"/>
    <p:sldLayoutId id="2147483661" r:id="rId8"/>
    <p:sldLayoutId id="2147483662" r:id="rId9"/>
    <p:sldLayoutId id="2147483667" r:id="rId10"/>
    <p:sldLayoutId id="2147483670" r:id="rId11"/>
    <p:sldLayoutId id="2147483671" r:id="rId12"/>
    <p:sldLayoutId id="2147483663" r:id="rId13"/>
    <p:sldLayoutId id="2147483669" r:id="rId14"/>
    <p:sldLayoutId id="2147483672" r:id="rId15"/>
    <p:sldLayoutId id="2147483673" r:id="rId16"/>
    <p:sldLayoutId id="2147483674" r:id="rId17"/>
  </p:sldLayoutIdLst>
  <p:hf hdr="0" ftr="0" dt="0"/>
  <p:txStyles>
    <p:titleStyle>
      <a:lvl1pPr algn="l" defTabSz="914400" rtl="0" eaLnBrk="1" latinLnBrk="0" hangingPunct="1">
        <a:lnSpc>
          <a:spcPct val="90000"/>
        </a:lnSpc>
        <a:spcBef>
          <a:spcPct val="0"/>
        </a:spcBef>
        <a:buNone/>
        <a:defRPr sz="3200" b="0" kern="1200">
          <a:solidFill>
            <a:schemeClr val="accent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ynset.kommune.no/er-du-urolig-for-barn-unge-eller-en-famili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a:extLst>
              <a:ext uri="{FF2B5EF4-FFF2-40B4-BE49-F238E27FC236}">
                <a16:creationId xmlns:a16="http://schemas.microsoft.com/office/drawing/2014/main" id="{D8B3E3D1-A64F-6C49-A65E-78234E99BA50}"/>
              </a:ext>
            </a:extLst>
          </p:cNvPr>
          <p:cNvSpPr>
            <a:spLocks noGrp="1"/>
          </p:cNvSpPr>
          <p:nvPr>
            <p:ph type="ctrTitle"/>
          </p:nvPr>
        </p:nvSpPr>
        <p:spPr/>
        <p:txBody>
          <a:bodyPr/>
          <a:lstStyle/>
          <a:p>
            <a:r>
              <a:rPr lang="nb-NO" dirty="0"/>
              <a:t>Nav Nord-Østerdal</a:t>
            </a:r>
          </a:p>
        </p:txBody>
      </p:sp>
      <p:sp>
        <p:nvSpPr>
          <p:cNvPr id="5" name="Undertittel 4">
            <a:extLst>
              <a:ext uri="{FF2B5EF4-FFF2-40B4-BE49-F238E27FC236}">
                <a16:creationId xmlns:a16="http://schemas.microsoft.com/office/drawing/2014/main" id="{972C9742-7508-1E46-970C-66D5DB19D6F4}"/>
              </a:ext>
            </a:extLst>
          </p:cNvPr>
          <p:cNvSpPr>
            <a:spLocks noGrp="1"/>
          </p:cNvSpPr>
          <p:nvPr>
            <p:ph type="subTitle" idx="1"/>
          </p:nvPr>
        </p:nvSpPr>
        <p:spPr/>
        <p:txBody>
          <a:bodyPr/>
          <a:lstStyle/>
          <a:p>
            <a:r>
              <a:rPr lang="nb-NO" dirty="0"/>
              <a:t>OBS-team Tolga</a:t>
            </a:r>
          </a:p>
          <a:p>
            <a:r>
              <a:rPr lang="nb-NO" dirty="0"/>
              <a:t>21.05.25</a:t>
            </a:r>
          </a:p>
        </p:txBody>
      </p:sp>
      <p:sp>
        <p:nvSpPr>
          <p:cNvPr id="6" name="Plassholder for bilde 5">
            <a:extLst>
              <a:ext uri="{FF2B5EF4-FFF2-40B4-BE49-F238E27FC236}">
                <a16:creationId xmlns:a16="http://schemas.microsoft.com/office/drawing/2014/main" id="{E93276C1-27E9-4A4B-8ED5-F667E78A6D44}"/>
              </a:ext>
            </a:extLst>
          </p:cNvPr>
          <p:cNvSpPr>
            <a:spLocks noGrp="1"/>
          </p:cNvSpPr>
          <p:nvPr>
            <p:ph type="pic" sz="quarter" idx="11"/>
          </p:nvPr>
        </p:nvSpPr>
        <p:spPr>
          <a:xfrm>
            <a:off x="4349809" y="0"/>
            <a:ext cx="7842191" cy="6858000"/>
          </a:xfrm>
        </p:spPr>
        <p:txBody>
          <a:bodyPr/>
          <a:lstStyle/>
          <a:p>
            <a:endParaRPr lang="nb-NO" dirty="0"/>
          </a:p>
        </p:txBody>
      </p:sp>
      <p:sp>
        <p:nvSpPr>
          <p:cNvPr id="3" name="TekstSylinder 2">
            <a:extLst>
              <a:ext uri="{FF2B5EF4-FFF2-40B4-BE49-F238E27FC236}">
                <a16:creationId xmlns:a16="http://schemas.microsoft.com/office/drawing/2014/main" id="{055E93D7-294F-2EED-EE19-2122723B7CF5}"/>
              </a:ext>
            </a:extLst>
          </p:cNvPr>
          <p:cNvSpPr txBox="1"/>
          <p:nvPr/>
        </p:nvSpPr>
        <p:spPr>
          <a:xfrm>
            <a:off x="6474519" y="2546115"/>
            <a:ext cx="5708935" cy="3693319"/>
          </a:xfrm>
          <a:prstGeom prst="rect">
            <a:avLst/>
          </a:prstGeom>
          <a:noFill/>
        </p:spPr>
        <p:txBody>
          <a:bodyPr wrap="square">
            <a:spAutoFit/>
          </a:bodyPr>
          <a:lstStyle/>
          <a:p>
            <a:r>
              <a:rPr lang="nb-NO" dirty="0"/>
              <a:t>- Bedre tidlig innsats (BTI)</a:t>
            </a:r>
          </a:p>
          <a:p>
            <a:r>
              <a:rPr lang="nb-NO" dirty="0"/>
              <a:t>- Nav sin rolle i oppvekstreformen</a:t>
            </a:r>
          </a:p>
          <a:p>
            <a:r>
              <a:rPr lang="nb-NO" dirty="0"/>
              <a:t>- Samhandlingsarenaer hvor Nav deltar i dag</a:t>
            </a:r>
          </a:p>
          <a:p>
            <a:r>
              <a:rPr lang="nb-NO" dirty="0"/>
              <a:t>- Hvordan gi gode og tverrfaglige tjenester til barn, unge </a:t>
            </a:r>
            <a:br>
              <a:rPr lang="nb-NO" dirty="0"/>
            </a:br>
            <a:r>
              <a:rPr lang="nb-NO" dirty="0"/>
              <a:t>  og deres familier?</a:t>
            </a:r>
          </a:p>
          <a:p>
            <a:r>
              <a:rPr lang="nb-NO" dirty="0"/>
              <a:t>- Hva ønsker Nav fra andre enheter?</a:t>
            </a:r>
          </a:p>
          <a:p>
            <a:r>
              <a:rPr lang="nb-NO" dirty="0"/>
              <a:t>- Hva forventer andre tjenester fra Nav?</a:t>
            </a:r>
          </a:p>
          <a:p>
            <a:r>
              <a:rPr lang="nb-NO" dirty="0"/>
              <a:t>- Barnets beste vurderinger</a:t>
            </a:r>
          </a:p>
          <a:p>
            <a:r>
              <a:rPr lang="nb-NO" dirty="0"/>
              <a:t>- Taushetsplikt og samtykke</a:t>
            </a:r>
          </a:p>
          <a:p>
            <a:r>
              <a:rPr lang="nb-NO" dirty="0"/>
              <a:t>- Nav kommer i kontakt med…</a:t>
            </a:r>
          </a:p>
          <a:p>
            <a:r>
              <a:rPr lang="nb-NO" dirty="0"/>
              <a:t>- Hva omhandler statlig og kommunalt ansvar</a:t>
            </a:r>
          </a:p>
          <a:p>
            <a:r>
              <a:rPr lang="nb-NO" dirty="0"/>
              <a:t>- Sosiale tjenester</a:t>
            </a:r>
          </a:p>
          <a:p>
            <a:r>
              <a:rPr lang="nb-NO" dirty="0"/>
              <a:t>- Satsingsområder i Nav 2025</a:t>
            </a:r>
          </a:p>
        </p:txBody>
      </p:sp>
    </p:spTree>
    <p:extLst>
      <p:ext uri="{BB962C8B-B14F-4D97-AF65-F5344CB8AC3E}">
        <p14:creationId xmlns:p14="http://schemas.microsoft.com/office/powerpoint/2010/main" val="500582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088F050-C211-3B46-397B-D8D41E71EE7D}"/>
              </a:ext>
            </a:extLst>
          </p:cNvPr>
          <p:cNvSpPr>
            <a:spLocks noGrp="1"/>
          </p:cNvSpPr>
          <p:nvPr>
            <p:ph type="title"/>
          </p:nvPr>
        </p:nvSpPr>
        <p:spPr>
          <a:xfrm>
            <a:off x="838200" y="482400"/>
            <a:ext cx="10515600" cy="679828"/>
          </a:xfrm>
        </p:spPr>
        <p:txBody>
          <a:bodyPr>
            <a:normAutofit/>
          </a:bodyPr>
          <a:lstStyle/>
          <a:p>
            <a:r>
              <a:rPr lang="nb-NO" sz="2400" dirty="0">
                <a:solidFill>
                  <a:srgbClr val="C00000"/>
                </a:solidFill>
                <a:latin typeface="Arial" panose="020B0604020202020204" pitchFamily="34" charset="0"/>
                <a:cs typeface="Arial" panose="020B0604020202020204" pitchFamily="34" charset="0"/>
              </a:rPr>
              <a:t>Taushetsplikt og samtykke forts.</a:t>
            </a:r>
            <a:endParaRPr lang="nb-NO" sz="2400" dirty="0"/>
          </a:p>
        </p:txBody>
      </p:sp>
      <p:sp>
        <p:nvSpPr>
          <p:cNvPr id="3" name="Plassholder for innhold 2">
            <a:extLst>
              <a:ext uri="{FF2B5EF4-FFF2-40B4-BE49-F238E27FC236}">
                <a16:creationId xmlns:a16="http://schemas.microsoft.com/office/drawing/2014/main" id="{E7A12A55-76AB-D41D-2A3D-A2C55D56DB97}"/>
              </a:ext>
            </a:extLst>
          </p:cNvPr>
          <p:cNvSpPr>
            <a:spLocks noGrp="1"/>
          </p:cNvSpPr>
          <p:nvPr>
            <p:ph idx="1"/>
          </p:nvPr>
        </p:nvSpPr>
        <p:spPr>
          <a:xfrm>
            <a:off x="838200" y="1444239"/>
            <a:ext cx="10515600" cy="4732724"/>
          </a:xfrm>
        </p:spPr>
        <p:txBody>
          <a:bodyPr>
            <a:normAutofit/>
          </a:bodyPr>
          <a:lstStyle/>
          <a:p>
            <a:pPr>
              <a:lnSpc>
                <a:spcPct val="120000"/>
              </a:lnSpc>
            </a:pPr>
            <a:r>
              <a:rPr lang="nb-NO" sz="2000" dirty="0">
                <a:latin typeface="Arial" panose="020B0604020202020204" pitchFamily="34" charset="0"/>
                <a:cs typeface="Arial" panose="020B0604020202020204" pitchFamily="34" charset="0"/>
              </a:rPr>
              <a:t>Nav har flere typer skjemaer for samtykke/fullmakt til ulike formål. </a:t>
            </a:r>
          </a:p>
          <a:p>
            <a:pPr>
              <a:lnSpc>
                <a:spcPct val="120000"/>
              </a:lnSpc>
            </a:pPr>
            <a:r>
              <a:rPr lang="nb-NO" sz="2000" dirty="0">
                <a:latin typeface="Arial" panose="020B0604020202020204" pitchFamily="34" charset="0"/>
                <a:cs typeface="Arial" panose="020B0604020202020204" pitchFamily="34" charset="0"/>
              </a:rPr>
              <a:t>Unge under 18 år er ikke myndige og har ikke selvstendig rettslig handleevne. Det betyr at Nav må ha samtykke fra foresatte før vi kan tilby oppfølging, tjenester eller søknader om pengestøtte. </a:t>
            </a:r>
            <a:br>
              <a:rPr lang="nb-NO" sz="2000" dirty="0">
                <a:latin typeface="Arial" panose="020B0604020202020204" pitchFamily="34" charset="0"/>
                <a:cs typeface="Arial" panose="020B0604020202020204" pitchFamily="34" charset="0"/>
              </a:rPr>
            </a:br>
            <a:r>
              <a:rPr lang="nb-NO" sz="2000" dirty="0">
                <a:latin typeface="Arial" panose="020B0604020202020204" pitchFamily="34" charset="0"/>
                <a:cs typeface="Arial" panose="020B0604020202020204" pitchFamily="34" charset="0"/>
              </a:rPr>
              <a:t>Regler om unges rettslige handleevne følger av vergemålsloven §§ 8, 9 og 16.   </a:t>
            </a:r>
          </a:p>
          <a:p>
            <a:pPr>
              <a:lnSpc>
                <a:spcPct val="120000"/>
              </a:lnSpc>
            </a:pPr>
            <a:r>
              <a:rPr lang="nb-NO" sz="2000" dirty="0">
                <a:latin typeface="Arial" panose="020B0604020202020204" pitchFamily="34" charset="0"/>
                <a:cs typeface="Arial" panose="020B0604020202020204" pitchFamily="34" charset="0"/>
              </a:rPr>
              <a:t>Forvaltningsloven § 17 sier at opplysninger skal forelegges mindreårige over 15 år, når denne er part i saken og blir representert av verge. </a:t>
            </a:r>
            <a:br>
              <a:rPr lang="nb-NO" sz="2000" dirty="0">
                <a:latin typeface="Arial" panose="020B0604020202020204" pitchFamily="34" charset="0"/>
                <a:cs typeface="Arial" panose="020B0604020202020204" pitchFamily="34" charset="0"/>
              </a:rPr>
            </a:br>
            <a:r>
              <a:rPr lang="nb-NO" sz="2000" dirty="0">
                <a:latin typeface="Arial" panose="020B0604020202020204" pitchFamily="34" charset="0"/>
                <a:cs typeface="Arial" panose="020B0604020202020204" pitchFamily="34" charset="0"/>
              </a:rPr>
              <a:t>Med det forstår vi saker knyttet konkret til den enkelte ungdom.</a:t>
            </a:r>
          </a:p>
          <a:p>
            <a:pPr>
              <a:lnSpc>
                <a:spcPct val="120000"/>
              </a:lnSpc>
            </a:pPr>
            <a:r>
              <a:rPr lang="nb-NO" sz="2000" dirty="0"/>
              <a:t>Kopi av samtykke skal sendes til de tjenestene som vedkommende gir rett til å samhandle med.</a:t>
            </a:r>
            <a:endParaRPr lang="nb-NO" sz="2000" dirty="0">
              <a:latin typeface="Arial" panose="020B0604020202020204" pitchFamily="34" charset="0"/>
              <a:cs typeface="Arial" panose="020B0604020202020204" pitchFamily="34" charset="0"/>
            </a:endParaRPr>
          </a:p>
          <a:p>
            <a:endParaRPr lang="nb-NO" dirty="0"/>
          </a:p>
        </p:txBody>
      </p:sp>
      <p:sp>
        <p:nvSpPr>
          <p:cNvPr id="4" name="Plassholder for lysbildenummer 3">
            <a:extLst>
              <a:ext uri="{FF2B5EF4-FFF2-40B4-BE49-F238E27FC236}">
                <a16:creationId xmlns:a16="http://schemas.microsoft.com/office/drawing/2014/main" id="{C95C3D1E-A4E6-2C81-A50F-DCB06F4FE5F5}"/>
              </a:ext>
            </a:extLst>
          </p:cNvPr>
          <p:cNvSpPr>
            <a:spLocks noGrp="1"/>
          </p:cNvSpPr>
          <p:nvPr>
            <p:ph type="sldNum" sz="quarter" idx="12"/>
          </p:nvPr>
        </p:nvSpPr>
        <p:spPr/>
        <p:txBody>
          <a:bodyPr/>
          <a:lstStyle/>
          <a:p>
            <a:fld id="{95102788-B3AA-6746-B4E5-C52EBB4D0CEE}" type="slidenum">
              <a:rPr lang="nb-NO" smtClean="0"/>
              <a:t>10</a:t>
            </a:fld>
            <a:endParaRPr lang="nb-NO"/>
          </a:p>
        </p:txBody>
      </p:sp>
    </p:spTree>
    <p:extLst>
      <p:ext uri="{BB962C8B-B14F-4D97-AF65-F5344CB8AC3E}">
        <p14:creationId xmlns:p14="http://schemas.microsoft.com/office/powerpoint/2010/main" val="3720118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E06F38C2-739C-8A5C-647F-3B6967857F0F}"/>
              </a:ext>
            </a:extLst>
          </p:cNvPr>
          <p:cNvSpPr>
            <a:spLocks noGrp="1"/>
          </p:cNvSpPr>
          <p:nvPr>
            <p:ph type="title"/>
          </p:nvPr>
        </p:nvSpPr>
        <p:spPr>
          <a:xfrm>
            <a:off x="838200" y="226338"/>
            <a:ext cx="10515600" cy="1339912"/>
          </a:xfrm>
        </p:spPr>
        <p:txBody>
          <a:bodyPr>
            <a:normAutofit/>
          </a:bodyPr>
          <a:lstStyle/>
          <a:p>
            <a:br>
              <a:rPr lang="nb-NO" sz="2400" dirty="0">
                <a:solidFill>
                  <a:srgbClr val="C00000"/>
                </a:solidFill>
                <a:effectLst/>
                <a:latin typeface="Arial" panose="020B0604020202020204" pitchFamily="34" charset="0"/>
                <a:ea typeface="Aptos" panose="020B0004020202020204" pitchFamily="34" charset="0"/>
                <a:cs typeface="Arial" panose="020B0604020202020204" pitchFamily="34" charset="0"/>
              </a:rPr>
            </a:br>
            <a:r>
              <a:rPr lang="nb-NO" sz="2700" dirty="0">
                <a:solidFill>
                  <a:srgbClr val="C00000"/>
                </a:solidFill>
                <a:effectLst/>
                <a:latin typeface="Arial" panose="020B0604020202020204" pitchFamily="34" charset="0"/>
                <a:ea typeface="Aptos" panose="020B0004020202020204" pitchFamily="34" charset="0"/>
                <a:cs typeface="Arial" panose="020B0604020202020204" pitchFamily="34" charset="0"/>
              </a:rPr>
              <a:t>NAV kommer i kontakt med...</a:t>
            </a:r>
            <a:br>
              <a:rPr lang="nb-NO" sz="4400" dirty="0">
                <a:effectLst/>
                <a:ea typeface="Aptos" panose="020B0004020202020204" pitchFamily="34" charset="0"/>
              </a:rPr>
            </a:br>
            <a:endParaRPr lang="nb-NO" dirty="0"/>
          </a:p>
        </p:txBody>
      </p:sp>
      <p:sp>
        <p:nvSpPr>
          <p:cNvPr id="3" name="Plassholder for innhold 2">
            <a:extLst>
              <a:ext uri="{FF2B5EF4-FFF2-40B4-BE49-F238E27FC236}">
                <a16:creationId xmlns:a16="http://schemas.microsoft.com/office/drawing/2014/main" id="{AF65CDFA-21CE-5328-E8B2-8C6C4EF95DB8}"/>
              </a:ext>
            </a:extLst>
          </p:cNvPr>
          <p:cNvSpPr>
            <a:spLocks noGrp="1"/>
          </p:cNvSpPr>
          <p:nvPr>
            <p:ph sz="half" idx="1"/>
          </p:nvPr>
        </p:nvSpPr>
        <p:spPr/>
        <p:txBody>
          <a:bodyPr>
            <a:normAutofit/>
          </a:bodyPr>
          <a:lstStyle/>
          <a:p>
            <a:pPr marL="800100" lvl="1" indent="-342900">
              <a:lnSpc>
                <a:spcPct val="110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Familier med økonomiske utfordringer</a:t>
            </a:r>
          </a:p>
          <a:p>
            <a:pPr marL="800100" lvl="1" indent="-342900">
              <a:lnSpc>
                <a:spcPct val="110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Familier med boligutfordringer</a:t>
            </a:r>
          </a:p>
          <a:p>
            <a:pPr marL="800100" lvl="1" indent="-342900">
              <a:lnSpc>
                <a:spcPct val="110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Familier med helseutfordringer</a:t>
            </a:r>
          </a:p>
          <a:p>
            <a:pPr marL="800100" lvl="1" indent="-342900">
              <a:lnSpc>
                <a:spcPct val="110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Familier med svak tilknytning til arbeidsmarkedet</a:t>
            </a:r>
          </a:p>
          <a:p>
            <a:pPr marL="800100" lvl="1" indent="-342900">
              <a:lnSpc>
                <a:spcPct val="110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Familier med avhengighetsproblematikk</a:t>
            </a:r>
          </a:p>
          <a:p>
            <a:pPr marL="800100" lvl="1" indent="-342900">
              <a:lnSpc>
                <a:spcPct val="110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Familier med voldsproblematikk</a:t>
            </a:r>
            <a:endParaRPr lang="nb-NO" sz="2000" dirty="0">
              <a:latin typeface="Arial" panose="020B0604020202020204" pitchFamily="34" charset="0"/>
              <a:cs typeface="Arial" panose="020B0604020202020204" pitchFamily="34" charset="0"/>
            </a:endParaRPr>
          </a:p>
        </p:txBody>
      </p:sp>
      <p:sp>
        <p:nvSpPr>
          <p:cNvPr id="4" name="Plassholder for innhold 3">
            <a:extLst>
              <a:ext uri="{FF2B5EF4-FFF2-40B4-BE49-F238E27FC236}">
                <a16:creationId xmlns:a16="http://schemas.microsoft.com/office/drawing/2014/main" id="{45048C75-B046-B5CF-F22E-8413065A07AF}"/>
              </a:ext>
            </a:extLst>
          </p:cNvPr>
          <p:cNvSpPr>
            <a:spLocks noGrp="1"/>
          </p:cNvSpPr>
          <p:nvPr>
            <p:ph sz="half" idx="2"/>
          </p:nvPr>
        </p:nvSpPr>
        <p:spPr/>
        <p:txBody>
          <a:bodyPr>
            <a:normAutofit/>
          </a:bodyPr>
          <a:lstStyle/>
          <a:p>
            <a:pPr marL="800100" lvl="1" indent="-342900">
              <a:lnSpc>
                <a:spcPct val="107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Unge i alderen 16 – 29 år</a:t>
            </a:r>
          </a:p>
          <a:p>
            <a:pPr marL="800100" lvl="1" indent="-342900">
              <a:lnSpc>
                <a:spcPct val="107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Unge som har droppet ut fra videregående</a:t>
            </a:r>
          </a:p>
          <a:p>
            <a:pPr marL="800100" lvl="1" indent="-342900">
              <a:lnSpc>
                <a:spcPct val="107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Unge som sliter med å komme i jobb</a:t>
            </a:r>
          </a:p>
          <a:p>
            <a:pPr marL="800100" lvl="1" indent="-342900">
              <a:lnSpc>
                <a:spcPct val="107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Unge som opplever psykisk stress</a:t>
            </a:r>
          </a:p>
          <a:p>
            <a:pPr marL="800100" lvl="1" indent="-342900">
              <a:lnSpc>
                <a:spcPct val="107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Unge med helseutfordringer – fysisk og psykisk</a:t>
            </a:r>
          </a:p>
          <a:p>
            <a:pPr marL="800100" lvl="1" indent="-342900">
              <a:lnSpc>
                <a:spcPct val="107000"/>
              </a:lnSpc>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Unge som bruker rusmidler</a:t>
            </a:r>
          </a:p>
          <a:p>
            <a:pPr marL="800100" lvl="1" indent="-342900">
              <a:lnSpc>
                <a:spcPct val="107000"/>
              </a:lnSpc>
              <a:spcAft>
                <a:spcPts val="800"/>
              </a:spcAft>
              <a:buFont typeface="Symbol" panose="05050102010706020507" pitchFamily="18" charset="2"/>
              <a:buChar char=""/>
            </a:pPr>
            <a:r>
              <a:rPr lang="nb-NO" sz="2000" dirty="0">
                <a:effectLst/>
                <a:latin typeface="Arial" panose="020B0604020202020204" pitchFamily="34" charset="0"/>
                <a:ea typeface="Aptos" panose="020B0004020202020204" pitchFamily="34" charset="0"/>
                <a:cs typeface="Arial" panose="020B0604020202020204" pitchFamily="34" charset="0"/>
              </a:rPr>
              <a:t>Unge som er under ettervern fra barnevernet</a:t>
            </a:r>
          </a:p>
        </p:txBody>
      </p:sp>
      <p:sp>
        <p:nvSpPr>
          <p:cNvPr id="5" name="Plassholder for lysbildenummer 4">
            <a:extLst>
              <a:ext uri="{FF2B5EF4-FFF2-40B4-BE49-F238E27FC236}">
                <a16:creationId xmlns:a16="http://schemas.microsoft.com/office/drawing/2014/main" id="{BF15083E-DE7B-09D7-90E2-71F2F7CD53B3}"/>
              </a:ext>
            </a:extLst>
          </p:cNvPr>
          <p:cNvSpPr>
            <a:spLocks noGrp="1"/>
          </p:cNvSpPr>
          <p:nvPr>
            <p:ph type="sldNum" sz="quarter" idx="12"/>
          </p:nvPr>
        </p:nvSpPr>
        <p:spPr/>
        <p:txBody>
          <a:bodyPr/>
          <a:lstStyle/>
          <a:p>
            <a:fld id="{48E0F5E3-795B-4C81-A7BC-DFABDE783936}" type="slidenum">
              <a:rPr lang="nb-NO" smtClean="0"/>
              <a:t>11</a:t>
            </a:fld>
            <a:endParaRPr lang="nb-NO"/>
          </a:p>
        </p:txBody>
      </p:sp>
    </p:spTree>
    <p:extLst>
      <p:ext uri="{BB962C8B-B14F-4D97-AF65-F5344CB8AC3E}">
        <p14:creationId xmlns:p14="http://schemas.microsoft.com/office/powerpoint/2010/main" val="30779965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C5E29F1-EA5B-D437-0570-C7AF04D8F538}"/>
              </a:ext>
            </a:extLst>
          </p:cNvPr>
          <p:cNvSpPr>
            <a:spLocks noGrp="1"/>
          </p:cNvSpPr>
          <p:nvPr>
            <p:ph type="title"/>
          </p:nvPr>
        </p:nvSpPr>
        <p:spPr>
          <a:xfrm>
            <a:off x="838200" y="365125"/>
            <a:ext cx="10515600" cy="587375"/>
          </a:xfrm>
        </p:spPr>
        <p:txBody>
          <a:bodyPr>
            <a:normAutofit/>
          </a:bodyPr>
          <a:lstStyle/>
          <a:p>
            <a:r>
              <a:rPr lang="nb-NO" sz="2400" b="0" i="0" u="none" strike="noStrike" dirty="0">
                <a:solidFill>
                  <a:srgbClr val="C30000"/>
                </a:solidFill>
                <a:effectLst/>
                <a:latin typeface="Arial" panose="020B0604020202020204" pitchFamily="34" charset="0"/>
              </a:rPr>
              <a:t>Hva som omhandler statlig og kommunalt ansvar</a:t>
            </a:r>
            <a:endParaRPr lang="nb-NO" sz="2400" dirty="0"/>
          </a:p>
        </p:txBody>
      </p:sp>
      <p:sp>
        <p:nvSpPr>
          <p:cNvPr id="4" name="Plassholder for innhold 3">
            <a:extLst>
              <a:ext uri="{FF2B5EF4-FFF2-40B4-BE49-F238E27FC236}">
                <a16:creationId xmlns:a16="http://schemas.microsoft.com/office/drawing/2014/main" id="{99D917D0-AE8E-729A-381C-3B1AC6D17528}"/>
              </a:ext>
            </a:extLst>
          </p:cNvPr>
          <p:cNvSpPr>
            <a:spLocks noGrp="1"/>
          </p:cNvSpPr>
          <p:nvPr>
            <p:ph sz="half" idx="1"/>
          </p:nvPr>
        </p:nvSpPr>
        <p:spPr>
          <a:xfrm>
            <a:off x="838200" y="1266826"/>
            <a:ext cx="5181600" cy="4910138"/>
          </a:xfrm>
        </p:spPr>
        <p:txBody>
          <a:bodyPr>
            <a:noAutofit/>
          </a:bodyPr>
          <a:lstStyle/>
          <a:p>
            <a:pPr marL="230400" algn="l" rtl="0" fontAlgn="base">
              <a:spcBef>
                <a:spcPts val="600"/>
              </a:spcBef>
              <a:buFont typeface="Arial" panose="020B0604020202020204" pitchFamily="34" charset="0"/>
              <a:buChar char="•"/>
            </a:pPr>
            <a:r>
              <a:rPr lang="nb-NO" sz="2400" b="0" i="0" u="none" strike="noStrike" dirty="0">
                <a:solidFill>
                  <a:srgbClr val="000000"/>
                </a:solidFill>
                <a:effectLst/>
                <a:latin typeface="Arial" panose="020B0604020202020204" pitchFamily="34" charset="0"/>
                <a:cs typeface="Arial" panose="020B0604020202020204" pitchFamily="34" charset="0"/>
              </a:rPr>
              <a:t>Statlige hovedsatsninger:</a:t>
            </a:r>
            <a:r>
              <a:rPr lang="en-US" sz="24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Flere brukere i arbeid</a:t>
            </a:r>
            <a:r>
              <a:rPr lang="en-US" sz="18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Ungdomsgarantien </a:t>
            </a:r>
            <a:r>
              <a:rPr lang="en-US" sz="18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Brukere med nedsatt arbeidsevne</a:t>
            </a:r>
            <a:r>
              <a:rPr lang="en-US" sz="18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Innvandrere, landgruppe 3</a:t>
            </a:r>
            <a:r>
              <a:rPr lang="en-US" sz="18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Arbeidsmarkedstiltak</a:t>
            </a:r>
            <a:r>
              <a:rPr lang="en-US" sz="18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Sykefravær og inkluderende arbeidsliv</a:t>
            </a:r>
            <a:r>
              <a:rPr lang="en-US" sz="18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Markedsarbeid</a:t>
            </a:r>
            <a:r>
              <a:rPr lang="en-US" sz="1800" b="0" i="0" dirty="0">
                <a:solidFill>
                  <a:srgbClr val="000000"/>
                </a:solidFill>
                <a:effectLst/>
                <a:latin typeface="Arial" panose="020B0604020202020204" pitchFamily="34" charset="0"/>
                <a:cs typeface="Arial" panose="020B0604020202020204" pitchFamily="34" charset="0"/>
              </a:rPr>
              <a:t>​</a:t>
            </a:r>
          </a:p>
          <a:p>
            <a:pPr marL="687600" lvl="3" fontAlgn="base">
              <a:spcBef>
                <a:spcPts val="600"/>
              </a:spcBef>
            </a:pPr>
            <a:r>
              <a:rPr lang="nb-NO" sz="1600" b="0" i="0" u="none" strike="noStrike" dirty="0">
                <a:solidFill>
                  <a:srgbClr val="000000"/>
                </a:solidFill>
                <a:effectLst/>
                <a:latin typeface="Arial" panose="020B0604020202020204" pitchFamily="34" charset="0"/>
                <a:cs typeface="Arial" panose="020B0604020202020204" pitchFamily="34" charset="0"/>
              </a:rPr>
              <a:t>Tjenester til arbeidsgivere</a:t>
            </a:r>
            <a:r>
              <a:rPr lang="en-US" sz="1600" b="0" i="0" dirty="0">
                <a:solidFill>
                  <a:srgbClr val="000000"/>
                </a:solidFill>
                <a:effectLst/>
                <a:latin typeface="Arial" panose="020B0604020202020204" pitchFamily="34" charset="0"/>
                <a:cs typeface="Arial" panose="020B0604020202020204" pitchFamily="34" charset="0"/>
              </a:rPr>
              <a:t>​</a:t>
            </a:r>
          </a:p>
          <a:p>
            <a:pPr marL="230400" lvl="1" fontAlgn="base">
              <a:spcBef>
                <a:spcPts val="600"/>
              </a:spcBef>
            </a:pPr>
            <a:r>
              <a:rPr lang="nb-NO" sz="1800" b="0" i="0" u="none" strike="noStrike" dirty="0">
                <a:solidFill>
                  <a:srgbClr val="000000"/>
                </a:solidFill>
                <a:effectLst/>
                <a:latin typeface="Arial" panose="020B0604020202020204" pitchFamily="34" charset="0"/>
                <a:cs typeface="Arial" panose="020B0604020202020204" pitchFamily="34" charset="0"/>
              </a:rPr>
              <a:t>Oppfølging av mottagere av helserelaterte ytelser</a:t>
            </a:r>
            <a:r>
              <a:rPr lang="en-US" sz="1800" b="0" i="0" dirty="0">
                <a:solidFill>
                  <a:srgbClr val="000000"/>
                </a:solidFill>
                <a:effectLst/>
                <a:latin typeface="Arial" panose="020B0604020202020204" pitchFamily="34" charset="0"/>
                <a:cs typeface="Arial" panose="020B0604020202020204" pitchFamily="34" charset="0"/>
              </a:rPr>
              <a:t>​</a:t>
            </a:r>
            <a:endParaRPr lang="nb-NO" sz="1800" b="0" i="0" dirty="0">
              <a:solidFill>
                <a:srgbClr val="000000"/>
              </a:solidFill>
              <a:effectLst/>
              <a:latin typeface="Arial" panose="020B0604020202020204" pitchFamily="34" charset="0"/>
              <a:cs typeface="Arial" panose="020B0604020202020204" pitchFamily="34" charset="0"/>
            </a:endParaRPr>
          </a:p>
          <a:p>
            <a:pPr marL="687600" lvl="3" fontAlgn="base">
              <a:spcBef>
                <a:spcPts val="600"/>
              </a:spcBef>
            </a:pPr>
            <a:r>
              <a:rPr lang="nb-NO" sz="1600" dirty="0">
                <a:solidFill>
                  <a:srgbClr val="000000"/>
                </a:solidFill>
                <a:latin typeface="Arial" panose="020B0604020202020204" pitchFamily="34" charset="0"/>
                <a:cs typeface="Arial" panose="020B0604020202020204" pitchFamily="34" charset="0"/>
              </a:rPr>
              <a:t>Sykefravær, sykepenger</a:t>
            </a:r>
          </a:p>
          <a:p>
            <a:pPr marL="687600" lvl="3" fontAlgn="base">
              <a:spcBef>
                <a:spcPts val="600"/>
              </a:spcBef>
            </a:pPr>
            <a:r>
              <a:rPr lang="nb-NO" sz="1600" b="0" i="0" dirty="0">
                <a:solidFill>
                  <a:srgbClr val="000000"/>
                </a:solidFill>
                <a:effectLst/>
                <a:latin typeface="Arial" panose="020B0604020202020204" pitchFamily="34" charset="0"/>
                <a:cs typeface="Arial" panose="020B0604020202020204" pitchFamily="34" charset="0"/>
              </a:rPr>
              <a:t>Arbeidsavklaringspenger (AAP</a:t>
            </a:r>
            <a:r>
              <a:rPr lang="nb-NO" sz="1600" dirty="0">
                <a:solidFill>
                  <a:srgbClr val="000000"/>
                </a:solidFill>
                <a:latin typeface="Arial" panose="020B0604020202020204" pitchFamily="34" charset="0"/>
                <a:cs typeface="Arial" panose="020B0604020202020204" pitchFamily="34" charset="0"/>
              </a:rPr>
              <a:t>)</a:t>
            </a:r>
          </a:p>
          <a:p>
            <a:pPr marL="687600" lvl="3" fontAlgn="base">
              <a:spcBef>
                <a:spcPts val="600"/>
              </a:spcBef>
            </a:pPr>
            <a:r>
              <a:rPr lang="nb-NO" sz="1600" b="0" i="0" dirty="0">
                <a:solidFill>
                  <a:srgbClr val="000000"/>
                </a:solidFill>
                <a:effectLst/>
                <a:latin typeface="Arial" panose="020B0604020202020204" pitchFamily="34" charset="0"/>
                <a:cs typeface="Arial" panose="020B0604020202020204" pitchFamily="34" charset="0"/>
              </a:rPr>
              <a:t>Uføretrygd</a:t>
            </a:r>
          </a:p>
          <a:p>
            <a:pPr marL="687600" lvl="3" fontAlgn="base">
              <a:spcBef>
                <a:spcPts val="600"/>
              </a:spcBef>
            </a:pPr>
            <a:r>
              <a:rPr lang="nb-NO" sz="1600" dirty="0">
                <a:solidFill>
                  <a:srgbClr val="000000"/>
                </a:solidFill>
                <a:latin typeface="Arial" panose="020B0604020202020204" pitchFamily="34" charset="0"/>
                <a:cs typeface="Arial" panose="020B0604020202020204" pitchFamily="34" charset="0"/>
              </a:rPr>
              <a:t>Varig tilrettelagt arbeid i skjermet eller ordinær virksomhet</a:t>
            </a:r>
            <a:endParaRPr lang="en-US" sz="1600" b="0" i="0" dirty="0">
              <a:solidFill>
                <a:srgbClr val="000000"/>
              </a:solidFill>
              <a:effectLst/>
              <a:latin typeface="Arial" panose="020B0604020202020204" pitchFamily="34" charset="0"/>
              <a:cs typeface="Arial" panose="020B0604020202020204" pitchFamily="34" charset="0"/>
            </a:endParaRPr>
          </a:p>
        </p:txBody>
      </p:sp>
      <p:sp>
        <p:nvSpPr>
          <p:cNvPr id="5" name="Plassholder for innhold 4">
            <a:extLst>
              <a:ext uri="{FF2B5EF4-FFF2-40B4-BE49-F238E27FC236}">
                <a16:creationId xmlns:a16="http://schemas.microsoft.com/office/drawing/2014/main" id="{93268FD2-CA79-CD02-50F5-D07D4EB3E283}"/>
              </a:ext>
            </a:extLst>
          </p:cNvPr>
          <p:cNvSpPr>
            <a:spLocks noGrp="1"/>
          </p:cNvSpPr>
          <p:nvPr>
            <p:ph sz="half" idx="2"/>
          </p:nvPr>
        </p:nvSpPr>
        <p:spPr>
          <a:xfrm>
            <a:off x="6172200" y="952500"/>
            <a:ext cx="5181600" cy="5540375"/>
          </a:xfrm>
        </p:spPr>
        <p:txBody>
          <a:bodyPr>
            <a:normAutofit fontScale="25000" lnSpcReduction="20000"/>
          </a:bodyPr>
          <a:lstStyle/>
          <a:p>
            <a:pPr algn="l" rtl="0" fontAlgn="base">
              <a:lnSpc>
                <a:spcPts val="1500"/>
              </a:lnSpc>
              <a:buFont typeface="Arial" panose="020B0604020202020204" pitchFamily="34" charset="0"/>
              <a:buChar char="•"/>
            </a:pPr>
            <a:r>
              <a:rPr lang="nb-NO" sz="8000" b="1" i="0" u="none" strike="noStrike" dirty="0">
                <a:solidFill>
                  <a:srgbClr val="000000"/>
                </a:solidFill>
                <a:effectLst/>
                <a:latin typeface="Arial" panose="020B0604020202020204" pitchFamily="34" charset="0"/>
              </a:rPr>
              <a:t>Kommunalt ansvar:</a:t>
            </a:r>
            <a:endParaRPr lang="en-US" sz="8000" b="1" i="0" dirty="0">
              <a:solidFill>
                <a:srgbClr val="000000"/>
              </a:solidFill>
              <a:effectLst/>
              <a:latin typeface="Arial" panose="020B0604020202020204" pitchFamily="34" charset="0"/>
            </a:endParaRPr>
          </a:p>
          <a:p>
            <a:pPr algn="l" rtl="0" fontAlgn="base">
              <a:lnSpc>
                <a:spcPts val="1275"/>
              </a:lnSpc>
              <a:buFont typeface="Arial" panose="020B0604020202020204" pitchFamily="34" charset="0"/>
              <a:buChar char="•"/>
            </a:pPr>
            <a:r>
              <a:rPr lang="nb-NO" sz="6400" b="1" i="0" u="none" strike="noStrike" dirty="0">
                <a:solidFill>
                  <a:srgbClr val="000000"/>
                </a:solidFill>
                <a:effectLst/>
                <a:latin typeface="Arial" panose="020B0604020202020204" pitchFamily="34" charset="0"/>
              </a:rPr>
              <a:t>Sosiale tjenester</a:t>
            </a:r>
            <a:r>
              <a:rPr lang="nb-NO" sz="6400" b="0" i="0" u="none" strike="noStrike" dirty="0">
                <a:solidFill>
                  <a:srgbClr val="000000"/>
                </a:solidFill>
                <a:effectLst/>
                <a:latin typeface="Arial" panose="020B0604020202020204" pitchFamily="34" charset="0"/>
              </a:rPr>
              <a:t>: </a:t>
            </a:r>
            <a:r>
              <a:rPr lang="en-US" sz="6400" b="0" i="0" dirty="0">
                <a:solidFill>
                  <a:srgbClr val="000000"/>
                </a:solidFill>
                <a:effectLst/>
                <a:latin typeface="Arial" panose="020B0604020202020204" pitchFamily="34" charset="0"/>
              </a:rPr>
              <a:t>​</a:t>
            </a:r>
          </a:p>
          <a:p>
            <a:pPr lvl="1" fontAlgn="base">
              <a:lnSpc>
                <a:spcPct val="120000"/>
              </a:lnSpc>
            </a:pPr>
            <a:r>
              <a:rPr lang="nb-NO" sz="4900" b="1" i="0" u="none" strike="noStrike" dirty="0">
                <a:solidFill>
                  <a:srgbClr val="000000"/>
                </a:solidFill>
                <a:effectLst/>
                <a:latin typeface="Arial" panose="020B0604020202020204" pitchFamily="34" charset="0"/>
              </a:rPr>
              <a:t>Opplysning, råd og veiledning (§ 17)</a:t>
            </a:r>
            <a:r>
              <a:rPr lang="en-US" sz="4900" b="0" i="0" dirty="0">
                <a:solidFill>
                  <a:srgbClr val="000000"/>
                </a:solidFill>
                <a:effectLst/>
                <a:latin typeface="Arial" panose="020B0604020202020204" pitchFamily="34" charset="0"/>
              </a:rPr>
              <a:t>​</a:t>
            </a:r>
            <a:br>
              <a:rPr lang="en-US" sz="4900" b="0" i="0" dirty="0">
                <a:solidFill>
                  <a:srgbClr val="000000"/>
                </a:solidFill>
                <a:effectLst/>
                <a:latin typeface="Arial" panose="020B0604020202020204" pitchFamily="34" charset="0"/>
              </a:rPr>
            </a:br>
            <a:r>
              <a:rPr lang="nb-NO" sz="4900" b="0" i="0" u="none" strike="noStrike" dirty="0">
                <a:solidFill>
                  <a:srgbClr val="000000"/>
                </a:solidFill>
                <a:effectLst/>
                <a:latin typeface="Arial" panose="020B0604020202020204" pitchFamily="34" charset="0"/>
              </a:rPr>
              <a:t>Kommunen skal gi opplysning, råd og veiledning som kan bidra til å løse eller forebygge sosiale problemer. Kan kommunen ikke selv gi slik hjelp, skal den så vidt mulig sørge for at andre gjør det.</a:t>
            </a:r>
            <a:r>
              <a:rPr lang="en-US" sz="4900" b="0" i="0" dirty="0">
                <a:solidFill>
                  <a:srgbClr val="000000"/>
                </a:solidFill>
                <a:effectLst/>
                <a:latin typeface="Arial" panose="020B0604020202020204" pitchFamily="34" charset="0"/>
              </a:rPr>
              <a:t>​</a:t>
            </a:r>
            <a:br>
              <a:rPr lang="en-US" sz="4900" b="0" i="0" dirty="0">
                <a:solidFill>
                  <a:srgbClr val="000000"/>
                </a:solidFill>
                <a:effectLst/>
                <a:latin typeface="Arial" panose="020B0604020202020204" pitchFamily="34" charset="0"/>
              </a:rPr>
            </a:br>
            <a:r>
              <a:rPr lang="en-US" sz="4900" b="0" i="0" dirty="0">
                <a:solidFill>
                  <a:srgbClr val="000000"/>
                </a:solidFill>
                <a:effectLst/>
                <a:latin typeface="Arial" panose="020B0604020202020204" pitchFamily="34" charset="0"/>
              </a:rPr>
              <a:t>	</a:t>
            </a:r>
            <a:r>
              <a:rPr lang="en-US" sz="4900" b="0" i="0" dirty="0" err="1">
                <a:solidFill>
                  <a:srgbClr val="000000"/>
                </a:solidFill>
                <a:effectLst/>
                <a:latin typeface="Arial" panose="020B0604020202020204" pitchFamily="34" charset="0"/>
              </a:rPr>
              <a:t>Herunder</a:t>
            </a:r>
            <a:r>
              <a:rPr lang="en-US" sz="4900" b="0" i="0" dirty="0">
                <a:solidFill>
                  <a:srgbClr val="000000"/>
                </a:solidFill>
                <a:effectLst/>
                <a:latin typeface="Arial" panose="020B0604020202020204" pitchFamily="34" charset="0"/>
              </a:rPr>
              <a:t> </a:t>
            </a:r>
            <a:r>
              <a:rPr lang="en-US" sz="4900" b="0" i="0" dirty="0" err="1">
                <a:solidFill>
                  <a:srgbClr val="000000"/>
                </a:solidFill>
                <a:effectLst/>
                <a:latin typeface="Arial" panose="020B0604020202020204" pitchFamily="34" charset="0"/>
              </a:rPr>
              <a:t>økonomisk</a:t>
            </a:r>
            <a:r>
              <a:rPr lang="en-US" sz="4900" b="0" i="0" dirty="0">
                <a:solidFill>
                  <a:srgbClr val="000000"/>
                </a:solidFill>
                <a:effectLst/>
                <a:latin typeface="Arial" panose="020B0604020202020204" pitchFamily="34" charset="0"/>
              </a:rPr>
              <a:t> </a:t>
            </a:r>
            <a:r>
              <a:rPr lang="en-US" sz="4900" b="0" i="0" dirty="0" err="1">
                <a:solidFill>
                  <a:srgbClr val="000000"/>
                </a:solidFill>
                <a:effectLst/>
                <a:latin typeface="Arial" panose="020B0604020202020204" pitchFamily="34" charset="0"/>
              </a:rPr>
              <a:t>råd</a:t>
            </a:r>
            <a:r>
              <a:rPr lang="en-US" sz="4900" b="0" i="0" dirty="0">
                <a:solidFill>
                  <a:srgbClr val="000000"/>
                </a:solidFill>
                <a:effectLst/>
                <a:latin typeface="Arial" panose="020B0604020202020204" pitchFamily="34" charset="0"/>
              </a:rPr>
              <a:t> </a:t>
            </a:r>
            <a:r>
              <a:rPr lang="en-US" sz="4900" b="0" i="0" dirty="0" err="1">
                <a:solidFill>
                  <a:srgbClr val="000000"/>
                </a:solidFill>
                <a:effectLst/>
                <a:latin typeface="Arial" panose="020B0604020202020204" pitchFamily="34" charset="0"/>
              </a:rPr>
              <a:t>og</a:t>
            </a:r>
            <a:r>
              <a:rPr lang="en-US" sz="4900" b="0" i="0" dirty="0">
                <a:solidFill>
                  <a:srgbClr val="000000"/>
                </a:solidFill>
                <a:effectLst/>
                <a:latin typeface="Arial" panose="020B0604020202020204" pitchFamily="34" charset="0"/>
              </a:rPr>
              <a:t> </a:t>
            </a:r>
            <a:r>
              <a:rPr lang="en-US" sz="4900" b="0" i="0" dirty="0" err="1">
                <a:solidFill>
                  <a:srgbClr val="000000"/>
                </a:solidFill>
                <a:effectLst/>
                <a:latin typeface="Arial" panose="020B0604020202020204" pitchFamily="34" charset="0"/>
              </a:rPr>
              <a:t>veiledning</a:t>
            </a:r>
            <a:r>
              <a:rPr lang="en-US" sz="4900" b="0" i="0" dirty="0">
                <a:solidFill>
                  <a:srgbClr val="000000"/>
                </a:solidFill>
                <a:effectLst/>
                <a:latin typeface="Arial" panose="020B0604020202020204" pitchFamily="34" charset="0"/>
              </a:rPr>
              <a:t> - </a:t>
            </a:r>
            <a:r>
              <a:rPr lang="en-US" sz="4900" b="0" i="0" dirty="0" err="1">
                <a:solidFill>
                  <a:srgbClr val="000000"/>
                </a:solidFill>
                <a:effectLst/>
                <a:latin typeface="Arial" panose="020B0604020202020204" pitchFamily="34" charset="0"/>
              </a:rPr>
              <a:t>gjeldsrådgivning</a:t>
            </a:r>
            <a:endParaRPr lang="en-US" sz="4900" b="0" i="0" dirty="0">
              <a:solidFill>
                <a:srgbClr val="000000"/>
              </a:solidFill>
              <a:effectLst/>
              <a:latin typeface="Arial" panose="020B0604020202020204" pitchFamily="34" charset="0"/>
            </a:endParaRPr>
          </a:p>
          <a:p>
            <a:pPr lvl="1" fontAlgn="base">
              <a:lnSpc>
                <a:spcPct val="120000"/>
              </a:lnSpc>
            </a:pPr>
            <a:r>
              <a:rPr lang="nb-NO" sz="4900" b="1" i="0" u="none" strike="noStrike" dirty="0">
                <a:solidFill>
                  <a:srgbClr val="000000"/>
                </a:solidFill>
                <a:effectLst/>
                <a:latin typeface="Arial" panose="020B0604020202020204" pitchFamily="34" charset="0"/>
              </a:rPr>
              <a:t>Økonomisk stønad (§§ 18 og 19)</a:t>
            </a:r>
            <a:r>
              <a:rPr lang="en-US" sz="4900" b="0" i="0" dirty="0">
                <a:solidFill>
                  <a:srgbClr val="000000"/>
                </a:solidFill>
                <a:effectLst/>
                <a:latin typeface="Arial" panose="020B0604020202020204" pitchFamily="34" charset="0"/>
              </a:rPr>
              <a:t>​</a:t>
            </a:r>
            <a:br>
              <a:rPr lang="en-US" sz="4900" b="0" i="0" dirty="0">
                <a:solidFill>
                  <a:srgbClr val="000000"/>
                </a:solidFill>
                <a:effectLst/>
                <a:latin typeface="Arial" panose="020B0604020202020204" pitchFamily="34" charset="0"/>
              </a:rPr>
            </a:br>
            <a:r>
              <a:rPr lang="nb-NO" sz="4900" b="0" i="0" u="none" strike="noStrike" dirty="0">
                <a:solidFill>
                  <a:srgbClr val="000000"/>
                </a:solidFill>
                <a:effectLst/>
                <a:latin typeface="Arial" panose="020B0604020202020204" pitchFamily="34" charset="0"/>
              </a:rPr>
              <a:t>Stønad til livsopphold og stønad i særlige tilfeller</a:t>
            </a:r>
            <a:r>
              <a:rPr lang="en-US" sz="4900" b="0" i="0" dirty="0">
                <a:solidFill>
                  <a:srgbClr val="000000"/>
                </a:solidFill>
                <a:effectLst/>
                <a:latin typeface="Arial" panose="020B0604020202020204" pitchFamily="34" charset="0"/>
              </a:rPr>
              <a:t>​</a:t>
            </a:r>
          </a:p>
          <a:p>
            <a:pPr lvl="1" fontAlgn="base">
              <a:lnSpc>
                <a:spcPct val="120000"/>
              </a:lnSpc>
            </a:pPr>
            <a:r>
              <a:rPr lang="nb-NO" sz="4900" b="1" i="0" u="none" strike="noStrike" dirty="0">
                <a:solidFill>
                  <a:srgbClr val="000000"/>
                </a:solidFill>
                <a:effectLst/>
                <a:latin typeface="Arial" panose="020B0604020202020204" pitchFamily="34" charset="0"/>
              </a:rPr>
              <a:t>Midlertidig botilbud (§ 27)</a:t>
            </a:r>
            <a:r>
              <a:rPr lang="en-US" sz="4900" b="0" i="0" dirty="0">
                <a:solidFill>
                  <a:srgbClr val="000000"/>
                </a:solidFill>
                <a:effectLst/>
                <a:latin typeface="Arial" panose="020B0604020202020204" pitchFamily="34" charset="0"/>
              </a:rPr>
              <a:t>​</a:t>
            </a:r>
            <a:br>
              <a:rPr lang="en-US" sz="4900" b="0" i="0" dirty="0">
                <a:solidFill>
                  <a:srgbClr val="000000"/>
                </a:solidFill>
                <a:effectLst/>
                <a:latin typeface="Arial" panose="020B0604020202020204" pitchFamily="34" charset="0"/>
              </a:rPr>
            </a:br>
            <a:r>
              <a:rPr lang="nb-NO" sz="4900" b="0" i="0" u="none" strike="noStrike" dirty="0">
                <a:solidFill>
                  <a:srgbClr val="000000"/>
                </a:solidFill>
                <a:effectLst/>
                <a:latin typeface="Arial" panose="020B0604020202020204" pitchFamily="34" charset="0"/>
              </a:rPr>
              <a:t>For personer som ikke klarer å finne et sted å bo selv, har NAV-kontoret et ansvar for å fremskaffe et konkret og tilgjengelig midlertidig botilbud</a:t>
            </a:r>
            <a:r>
              <a:rPr lang="en-US" sz="4900" b="0" i="0" dirty="0">
                <a:solidFill>
                  <a:srgbClr val="000000"/>
                </a:solidFill>
                <a:effectLst/>
                <a:latin typeface="Arial" panose="020B0604020202020204" pitchFamily="34" charset="0"/>
              </a:rPr>
              <a:t>​</a:t>
            </a:r>
          </a:p>
          <a:p>
            <a:pPr lvl="1" fontAlgn="base">
              <a:lnSpc>
                <a:spcPct val="120000"/>
              </a:lnSpc>
            </a:pPr>
            <a:r>
              <a:rPr lang="nb-NO" sz="4900" b="1" i="0" u="none" strike="noStrike" dirty="0">
                <a:solidFill>
                  <a:srgbClr val="000000"/>
                </a:solidFill>
                <a:effectLst/>
                <a:latin typeface="Arial" panose="020B0604020202020204" pitchFamily="34" charset="0"/>
              </a:rPr>
              <a:t>Individuell plan (§ 28)</a:t>
            </a:r>
            <a:r>
              <a:rPr lang="en-US" sz="4900" b="0" i="0" dirty="0">
                <a:solidFill>
                  <a:srgbClr val="000000"/>
                </a:solidFill>
                <a:effectLst/>
                <a:latin typeface="Arial" panose="020B0604020202020204" pitchFamily="34" charset="0"/>
              </a:rPr>
              <a:t>​</a:t>
            </a:r>
            <a:br>
              <a:rPr lang="en-US" sz="4900" b="0" i="0" dirty="0">
                <a:solidFill>
                  <a:srgbClr val="000000"/>
                </a:solidFill>
                <a:effectLst/>
                <a:latin typeface="Arial" panose="020B0604020202020204" pitchFamily="34" charset="0"/>
              </a:rPr>
            </a:br>
            <a:r>
              <a:rPr lang="nb-NO" sz="4900" b="0" i="0" u="none" strike="noStrike" dirty="0">
                <a:solidFill>
                  <a:srgbClr val="000000"/>
                </a:solidFill>
                <a:effectLst/>
                <a:latin typeface="Arial" panose="020B0604020202020204" pitchFamily="34" charset="0"/>
              </a:rPr>
              <a:t>Brukere som har behov for langvarige og koordinerte tjenester, har rett til å få utarbeidet individuell plan ved NAV-kontoret. Formålet med individuell plan er først og fremst at brukeren skal få et helhetlig, koordinert og individuelt tilpasset tjenestetilbud. Planen skal utformes i samarbeid med brukeren.</a:t>
            </a:r>
            <a:r>
              <a:rPr lang="en-US" sz="4900" b="0" i="0" dirty="0">
                <a:solidFill>
                  <a:srgbClr val="000000"/>
                </a:solidFill>
                <a:effectLst/>
                <a:latin typeface="Arial" panose="020B0604020202020204" pitchFamily="34" charset="0"/>
              </a:rPr>
              <a:t>​</a:t>
            </a:r>
          </a:p>
          <a:p>
            <a:pPr lvl="1" fontAlgn="base">
              <a:lnSpc>
                <a:spcPct val="120000"/>
              </a:lnSpc>
            </a:pPr>
            <a:r>
              <a:rPr lang="nb-NO" sz="4900" b="1" i="0" u="none" strike="noStrike" dirty="0">
                <a:solidFill>
                  <a:srgbClr val="000000"/>
                </a:solidFill>
                <a:effectLst/>
                <a:latin typeface="Arial" panose="020B0604020202020204" pitchFamily="34" charset="0"/>
              </a:rPr>
              <a:t>Kvalifiseringsprogrammet (§ 29)</a:t>
            </a:r>
            <a:r>
              <a:rPr lang="en-US" sz="4900" b="0" i="0" dirty="0">
                <a:solidFill>
                  <a:srgbClr val="000000"/>
                </a:solidFill>
                <a:effectLst/>
                <a:latin typeface="Arial" panose="020B0604020202020204" pitchFamily="34" charset="0"/>
              </a:rPr>
              <a:t>​</a:t>
            </a:r>
            <a:br>
              <a:rPr lang="en-US" sz="4900" b="0" i="0" dirty="0">
                <a:solidFill>
                  <a:srgbClr val="000000"/>
                </a:solidFill>
                <a:effectLst/>
                <a:latin typeface="Arial" panose="020B0604020202020204" pitchFamily="34" charset="0"/>
              </a:rPr>
            </a:br>
            <a:r>
              <a:rPr lang="nb-NO" sz="4900" b="0" i="0" u="none" strike="noStrike" dirty="0">
                <a:solidFill>
                  <a:srgbClr val="000000"/>
                </a:solidFill>
                <a:effectLst/>
                <a:latin typeface="Arial" panose="020B0604020202020204" pitchFamily="34" charset="0"/>
              </a:rPr>
              <a:t>Kvalifiseringsprogram gjelder for personer mellom 18 og 67 år med vesentlig nedsatt arbeids- og inntektsevne og ingen eller svært begrensede ytelser til livsopphold etter folketrygdloven eller arbeidsmarkedsloven.</a:t>
            </a:r>
            <a:r>
              <a:rPr lang="en-US" sz="4900" b="0" i="0" dirty="0">
                <a:solidFill>
                  <a:srgbClr val="000000"/>
                </a:solidFill>
                <a:effectLst/>
                <a:latin typeface="Arial" panose="020B0604020202020204" pitchFamily="34" charset="0"/>
              </a:rPr>
              <a:t>​</a:t>
            </a:r>
          </a:p>
          <a:p>
            <a:pPr marL="230400" lvl="1" fontAlgn="base">
              <a:lnSpc>
                <a:spcPts val="1275"/>
              </a:lnSpc>
            </a:pPr>
            <a:r>
              <a:rPr lang="nb-NO" sz="6400" b="1" i="0" u="none" strike="noStrike" dirty="0">
                <a:solidFill>
                  <a:srgbClr val="000000"/>
                </a:solidFill>
                <a:effectLst/>
                <a:latin typeface="Arial" panose="020B0604020202020204" pitchFamily="34" charset="0"/>
              </a:rPr>
              <a:t>Husbank</a:t>
            </a:r>
            <a:r>
              <a:rPr lang="en-US" sz="6400" b="1" i="0" dirty="0">
                <a:solidFill>
                  <a:srgbClr val="000000"/>
                </a:solidFill>
                <a:effectLst/>
                <a:latin typeface="Arial" panose="020B0604020202020204" pitchFamily="34" charset="0"/>
              </a:rPr>
              <a:t>​</a:t>
            </a:r>
            <a:r>
              <a:rPr lang="en-US" sz="6400" b="1" i="0" dirty="0" err="1">
                <a:solidFill>
                  <a:srgbClr val="000000"/>
                </a:solidFill>
                <a:effectLst/>
                <a:latin typeface="Arial" panose="020B0604020202020204" pitchFamily="34" charset="0"/>
              </a:rPr>
              <a:t>ens</a:t>
            </a:r>
            <a:r>
              <a:rPr lang="en-US" sz="6400" b="1" i="0" dirty="0">
                <a:solidFill>
                  <a:srgbClr val="000000"/>
                </a:solidFill>
                <a:effectLst/>
                <a:latin typeface="Arial" panose="020B0604020202020204" pitchFamily="34" charset="0"/>
              </a:rPr>
              <a:t> </a:t>
            </a:r>
            <a:r>
              <a:rPr lang="en-US" sz="6400" b="1" i="0" dirty="0" err="1">
                <a:solidFill>
                  <a:srgbClr val="000000"/>
                </a:solidFill>
                <a:effectLst/>
                <a:latin typeface="Arial" panose="020B0604020202020204" pitchFamily="34" charset="0"/>
              </a:rPr>
              <a:t>ordninger</a:t>
            </a:r>
            <a:r>
              <a:rPr lang="en-US" sz="6400" b="1" dirty="0">
                <a:solidFill>
                  <a:srgbClr val="000000"/>
                </a:solidFill>
              </a:rPr>
              <a:t>;</a:t>
            </a:r>
            <a:r>
              <a:rPr lang="en-US" sz="6400" b="1" i="0" dirty="0">
                <a:solidFill>
                  <a:srgbClr val="000000"/>
                </a:solidFill>
                <a:effectLst/>
                <a:latin typeface="Arial" panose="020B0604020202020204" pitchFamily="34" charset="0"/>
              </a:rPr>
              <a:t> </a:t>
            </a:r>
          </a:p>
          <a:p>
            <a:pPr marL="687600" lvl="2" fontAlgn="base">
              <a:lnSpc>
                <a:spcPts val="1275"/>
              </a:lnSpc>
            </a:pPr>
            <a:r>
              <a:rPr lang="en-US" sz="5200" i="0" dirty="0" err="1">
                <a:solidFill>
                  <a:srgbClr val="000000"/>
                </a:solidFill>
                <a:effectLst/>
                <a:latin typeface="Arial" panose="020B0604020202020204" pitchFamily="34" charset="0"/>
              </a:rPr>
              <a:t>Startlån</a:t>
            </a:r>
            <a:r>
              <a:rPr lang="en-US" sz="5200" i="0" dirty="0">
                <a:solidFill>
                  <a:srgbClr val="000000"/>
                </a:solidFill>
                <a:effectLst/>
                <a:latin typeface="Arial" panose="020B0604020202020204" pitchFamily="34" charset="0"/>
              </a:rPr>
              <a:t>, </a:t>
            </a:r>
            <a:r>
              <a:rPr lang="en-US" sz="5200" i="0" dirty="0" err="1">
                <a:solidFill>
                  <a:srgbClr val="000000"/>
                </a:solidFill>
                <a:effectLst/>
                <a:latin typeface="Arial" panose="020B0604020202020204" pitchFamily="34" charset="0"/>
              </a:rPr>
              <a:t>tilskudd</a:t>
            </a:r>
            <a:r>
              <a:rPr lang="en-US" sz="5200" i="0" dirty="0">
                <a:solidFill>
                  <a:srgbClr val="000000"/>
                </a:solidFill>
                <a:effectLst/>
                <a:latin typeface="Arial" panose="020B0604020202020204" pitchFamily="34" charset="0"/>
              </a:rPr>
              <a:t> </a:t>
            </a:r>
            <a:r>
              <a:rPr lang="en-US" sz="5200" i="0" dirty="0" err="1">
                <a:solidFill>
                  <a:srgbClr val="000000"/>
                </a:solidFill>
                <a:effectLst/>
                <a:latin typeface="Arial" panose="020B0604020202020204" pitchFamily="34" charset="0"/>
              </a:rPr>
              <a:t>og</a:t>
            </a:r>
            <a:r>
              <a:rPr lang="en-US" sz="5200" i="0" dirty="0">
                <a:solidFill>
                  <a:srgbClr val="000000"/>
                </a:solidFill>
                <a:effectLst/>
                <a:latin typeface="Arial" panose="020B0604020202020204" pitchFamily="34" charset="0"/>
              </a:rPr>
              <a:t> </a:t>
            </a:r>
            <a:r>
              <a:rPr lang="en-US" sz="5200" i="0" dirty="0" err="1">
                <a:solidFill>
                  <a:srgbClr val="000000"/>
                </a:solidFill>
                <a:effectLst/>
                <a:latin typeface="Arial" panose="020B0604020202020204" pitchFamily="34" charset="0"/>
              </a:rPr>
              <a:t>bostøtte</a:t>
            </a:r>
            <a:endParaRPr lang="nb-NO" sz="5200" dirty="0"/>
          </a:p>
        </p:txBody>
      </p:sp>
      <p:sp>
        <p:nvSpPr>
          <p:cNvPr id="3" name="Plassholder for lysbildenummer 2">
            <a:extLst>
              <a:ext uri="{FF2B5EF4-FFF2-40B4-BE49-F238E27FC236}">
                <a16:creationId xmlns:a16="http://schemas.microsoft.com/office/drawing/2014/main" id="{A1E3B234-CFCC-D259-C44D-07413F12EFEE}"/>
              </a:ext>
            </a:extLst>
          </p:cNvPr>
          <p:cNvSpPr>
            <a:spLocks noGrp="1"/>
          </p:cNvSpPr>
          <p:nvPr>
            <p:ph type="sldNum" sz="quarter" idx="12"/>
          </p:nvPr>
        </p:nvSpPr>
        <p:spPr/>
        <p:txBody>
          <a:bodyPr/>
          <a:lstStyle/>
          <a:p>
            <a:fld id="{48E0F5E3-795B-4C81-A7BC-DFABDE783936}" type="slidenum">
              <a:rPr lang="nb-NO" smtClean="0"/>
              <a:t>12</a:t>
            </a:fld>
            <a:endParaRPr lang="nb-NO"/>
          </a:p>
        </p:txBody>
      </p:sp>
    </p:spTree>
    <p:extLst>
      <p:ext uri="{BB962C8B-B14F-4D97-AF65-F5344CB8AC3E}">
        <p14:creationId xmlns:p14="http://schemas.microsoft.com/office/powerpoint/2010/main" val="20548282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8BC90C06-CFE3-0046-69E1-3C860B5C448B}"/>
              </a:ext>
            </a:extLst>
          </p:cNvPr>
          <p:cNvSpPr>
            <a:spLocks noGrp="1"/>
          </p:cNvSpPr>
          <p:nvPr>
            <p:ph type="title"/>
          </p:nvPr>
        </p:nvSpPr>
        <p:spPr>
          <a:xfrm>
            <a:off x="838200" y="365126"/>
            <a:ext cx="10515600" cy="639810"/>
          </a:xfrm>
        </p:spPr>
        <p:txBody>
          <a:bodyPr>
            <a:normAutofit/>
          </a:bodyPr>
          <a:lstStyle/>
          <a:p>
            <a:r>
              <a:rPr lang="nb-NO" sz="2400" dirty="0">
                <a:solidFill>
                  <a:srgbClr val="C00000"/>
                </a:solidFill>
                <a:latin typeface="Arial" panose="020B0604020202020204" pitchFamily="34" charset="0"/>
                <a:cs typeface="Arial" panose="020B0604020202020204" pitchFamily="34" charset="0"/>
              </a:rPr>
              <a:t>Sosiale tjenester</a:t>
            </a:r>
            <a:endParaRPr lang="nb-NO" sz="2400" dirty="0"/>
          </a:p>
        </p:txBody>
      </p:sp>
      <p:sp>
        <p:nvSpPr>
          <p:cNvPr id="3" name="Plassholder for innhold 2">
            <a:extLst>
              <a:ext uri="{FF2B5EF4-FFF2-40B4-BE49-F238E27FC236}">
                <a16:creationId xmlns:a16="http://schemas.microsoft.com/office/drawing/2014/main" id="{2FD9E688-02BF-80F6-734F-6B40E8E10245}"/>
              </a:ext>
            </a:extLst>
          </p:cNvPr>
          <p:cNvSpPr>
            <a:spLocks noGrp="1"/>
          </p:cNvSpPr>
          <p:nvPr>
            <p:ph sz="half" idx="1"/>
          </p:nvPr>
        </p:nvSpPr>
        <p:spPr>
          <a:xfrm>
            <a:off x="838200" y="1656784"/>
            <a:ext cx="6576588" cy="4520179"/>
          </a:xfrm>
        </p:spPr>
        <p:txBody>
          <a:bodyPr>
            <a:normAutofit fontScale="92500"/>
          </a:bodyPr>
          <a:lstStyle/>
          <a:p>
            <a:pPr marL="0" indent="0">
              <a:buNone/>
            </a:pPr>
            <a:r>
              <a:rPr lang="nb-NO" sz="2400" b="1" i="0" u="none" strike="noStrike" baseline="0" dirty="0">
                <a:solidFill>
                  <a:srgbClr val="000000"/>
                </a:solidFill>
                <a:latin typeface="Arial" panose="020B0604020202020204" pitchFamily="34" charset="0"/>
                <a:cs typeface="Arial" panose="020B0604020202020204" pitchFamily="34" charset="0"/>
              </a:rPr>
              <a:t>Antall søknader om sosialhjelp i Nav Nord-Østerdal fra 2020 – 2024</a:t>
            </a:r>
          </a:p>
          <a:p>
            <a:pPr marL="0" indent="0">
              <a:buNone/>
            </a:pPr>
            <a:endParaRPr lang="nb-NO" sz="2400" dirty="0"/>
          </a:p>
        </p:txBody>
      </p:sp>
      <p:sp>
        <p:nvSpPr>
          <p:cNvPr id="4" name="Plassholder for innhold 3">
            <a:extLst>
              <a:ext uri="{FF2B5EF4-FFF2-40B4-BE49-F238E27FC236}">
                <a16:creationId xmlns:a16="http://schemas.microsoft.com/office/drawing/2014/main" id="{58AABFE6-8181-C5BA-B235-05E29DA229BD}"/>
              </a:ext>
            </a:extLst>
          </p:cNvPr>
          <p:cNvSpPr>
            <a:spLocks noGrp="1"/>
          </p:cNvSpPr>
          <p:nvPr>
            <p:ph sz="half" idx="2"/>
          </p:nvPr>
        </p:nvSpPr>
        <p:spPr>
          <a:xfrm>
            <a:off x="7414788" y="1656784"/>
            <a:ext cx="3939012" cy="4520179"/>
          </a:xfrm>
        </p:spPr>
        <p:txBody>
          <a:bodyPr>
            <a:normAutofit fontScale="92500"/>
          </a:bodyPr>
          <a:lstStyle/>
          <a:p>
            <a:pPr marL="0" indent="0">
              <a:buNone/>
            </a:pPr>
            <a:r>
              <a:rPr lang="nb-NO" sz="2400" b="1" i="0" u="none" strike="noStrike" kern="100" baseline="0" dirty="0">
                <a:latin typeface="Arial" panose="020B0604020202020204" pitchFamily="34" charset="0"/>
                <a:cs typeface="Arial" panose="020B0604020202020204" pitchFamily="34" charset="0"/>
              </a:rPr>
              <a:t>Mottakere av økonomisk stønad</a:t>
            </a:r>
            <a:r>
              <a:rPr lang="nb-NO" b="1" kern="100" dirty="0">
                <a:latin typeface="Arial" panose="020B0604020202020204" pitchFamily="34" charset="0"/>
                <a:cs typeface="Arial" panose="020B0604020202020204" pitchFamily="34" charset="0"/>
              </a:rPr>
              <a:t> </a:t>
            </a:r>
            <a:r>
              <a:rPr lang="nb-NO" sz="2400" b="1" kern="100" dirty="0">
                <a:latin typeface="Arial" panose="020B0604020202020204" pitchFamily="34" charset="0"/>
                <a:cs typeface="Arial" panose="020B0604020202020204" pitchFamily="34" charset="0"/>
              </a:rPr>
              <a:t>2024	</a:t>
            </a:r>
            <a:endParaRPr lang="nb-NO" sz="2400" b="0" i="0" u="none" strike="noStrike" kern="100" baseline="0" dirty="0">
              <a:latin typeface="Arial" panose="020B0604020202020204" pitchFamily="34" charset="0"/>
              <a:cs typeface="Arial" panose="020B0604020202020204" pitchFamily="34" charset="0"/>
            </a:endParaRPr>
          </a:p>
          <a:p>
            <a:pPr marR="0" algn="l" rtl="0"/>
            <a:r>
              <a:rPr lang="nb-NO" sz="2000" b="0" i="0" u="none" strike="noStrike" kern="100" baseline="0" dirty="0">
                <a:latin typeface="Arial" panose="020B0604020202020204" pitchFamily="34" charset="0"/>
                <a:cs typeface="Arial" panose="020B0604020202020204" pitchFamily="34" charset="0"/>
              </a:rPr>
              <a:t>Folldal	  	  43	</a:t>
            </a:r>
          </a:p>
          <a:p>
            <a:pPr marR="0" algn="l" rtl="0"/>
            <a:r>
              <a:rPr lang="nn-NO" sz="2000" b="0" i="0" u="none" strike="noStrike" kern="100" baseline="0" dirty="0">
                <a:latin typeface="Arial" panose="020B0604020202020204" pitchFamily="34" charset="0"/>
                <a:cs typeface="Arial" panose="020B0604020202020204" pitchFamily="34" charset="0"/>
              </a:rPr>
              <a:t>Alvdal	  	  	  83	</a:t>
            </a:r>
          </a:p>
          <a:p>
            <a:pPr marR="0" algn="l" rtl="0"/>
            <a:r>
              <a:rPr lang="nb-NO" sz="2000" b="0" i="0" u="none" strike="noStrike" kern="100" baseline="0" dirty="0">
                <a:latin typeface="Arial" panose="020B0604020202020204" pitchFamily="34" charset="0"/>
                <a:cs typeface="Arial" panose="020B0604020202020204" pitchFamily="34" charset="0"/>
              </a:rPr>
              <a:t>Rendalen	 	  71	</a:t>
            </a:r>
          </a:p>
          <a:p>
            <a:pPr marR="0" algn="l" rtl="0"/>
            <a:r>
              <a:rPr lang="nb-NO" sz="2000" b="0" i="0" u="none" strike="noStrike" kern="100" baseline="0" dirty="0">
                <a:latin typeface="Arial" panose="020B0604020202020204" pitchFamily="34" charset="0"/>
                <a:cs typeface="Arial" panose="020B0604020202020204" pitchFamily="34" charset="0"/>
              </a:rPr>
              <a:t>Tolga	  		  72	</a:t>
            </a:r>
          </a:p>
          <a:p>
            <a:pPr marR="0" algn="l" rtl="0"/>
            <a:r>
              <a:rPr lang="nb-NO" sz="2000" b="0" i="0" u="none" strike="noStrike" kern="100" baseline="0" dirty="0">
                <a:latin typeface="Arial" panose="020B0604020202020204" pitchFamily="34" charset="0"/>
                <a:cs typeface="Arial" panose="020B0604020202020204" pitchFamily="34" charset="0"/>
              </a:rPr>
              <a:t>Tynset		</a:t>
            </a:r>
            <a:r>
              <a:rPr lang="nb-NO" sz="2000" b="0" i="0" u="sng" strike="noStrike" kern="100" baseline="0" dirty="0">
                <a:latin typeface="Arial" panose="020B0604020202020204" pitchFamily="34" charset="0"/>
                <a:cs typeface="Arial" panose="020B0604020202020204" pitchFamily="34" charset="0"/>
              </a:rPr>
              <a:t>181</a:t>
            </a:r>
            <a:r>
              <a:rPr lang="nb-NO" sz="2000" b="0" i="0" u="none" strike="noStrike" kern="100" baseline="0" dirty="0">
                <a:latin typeface="Arial" panose="020B0604020202020204" pitchFamily="34" charset="0"/>
                <a:cs typeface="Arial" panose="020B0604020202020204" pitchFamily="34" charset="0"/>
              </a:rPr>
              <a:t>	</a:t>
            </a:r>
          </a:p>
          <a:p>
            <a:pPr marR="0" algn="l" rtl="0"/>
            <a:r>
              <a:rPr lang="nb-NO" sz="2000" b="0" i="0" u="none" strike="noStrike" kern="100" baseline="0" dirty="0">
                <a:latin typeface="Arial" panose="020B0604020202020204" pitchFamily="34" charset="0"/>
                <a:cs typeface="Arial" panose="020B0604020202020204" pitchFamily="34" charset="0"/>
              </a:rPr>
              <a:t>Sum Nav N-Ø		450</a:t>
            </a:r>
            <a:br>
              <a:rPr lang="nb-NO" sz="2000" b="0" i="0" u="none" strike="noStrike" kern="100" baseline="0" dirty="0">
                <a:latin typeface="Arial" panose="020B0604020202020204" pitchFamily="34" charset="0"/>
                <a:cs typeface="Arial" panose="020B0604020202020204" pitchFamily="34" charset="0"/>
              </a:rPr>
            </a:br>
            <a:endParaRPr lang="nb-NO" sz="2000" b="0" i="0" u="none" strike="noStrike" kern="100" baseline="0" dirty="0">
              <a:latin typeface="Arial" panose="020B0604020202020204" pitchFamily="34" charset="0"/>
              <a:cs typeface="Arial" panose="020B0604020202020204" pitchFamily="34" charset="0"/>
            </a:endParaRPr>
          </a:p>
          <a:p>
            <a:pPr marR="0" algn="l" rtl="0"/>
            <a:r>
              <a:rPr lang="nb-NO" sz="1700" b="0" i="0" u="none" strike="noStrike" kern="100" baseline="0" dirty="0">
                <a:latin typeface="Arial" panose="020B0604020202020204" pitchFamily="34" charset="0"/>
                <a:cs typeface="Arial" panose="020B0604020202020204" pitchFamily="34" charset="0"/>
              </a:rPr>
              <a:t>Ca. 180 av disse har barn under 18 år.</a:t>
            </a:r>
          </a:p>
          <a:p>
            <a:pPr marL="0" marR="0" indent="0" algn="l" rtl="0">
              <a:buNone/>
            </a:pPr>
            <a:br>
              <a:rPr lang="nb-NO" sz="1700" b="0" i="0" u="none" strike="noStrike" kern="100" baseline="0" dirty="0">
                <a:latin typeface="Arial" panose="020B0604020202020204" pitchFamily="34" charset="0"/>
                <a:cs typeface="Arial" panose="020B0604020202020204" pitchFamily="34" charset="0"/>
              </a:rPr>
            </a:br>
            <a:r>
              <a:rPr lang="nb-NO" sz="1700" b="0" i="0" u="none" strike="noStrike" kern="100" baseline="0" dirty="0">
                <a:latin typeface="Arial" panose="020B0604020202020204" pitchFamily="34" charset="0"/>
                <a:cs typeface="Arial" panose="020B0604020202020204" pitchFamily="34" charset="0"/>
              </a:rPr>
              <a:t>Utbetalt sosialhjelp i 2024 viser en økning på nærmere 11 millioner fra 2023.</a:t>
            </a:r>
            <a:endParaRPr lang="nb-NO" sz="1700" dirty="0"/>
          </a:p>
        </p:txBody>
      </p:sp>
      <p:sp>
        <p:nvSpPr>
          <p:cNvPr id="5" name="Plassholder for lysbildenummer 4">
            <a:extLst>
              <a:ext uri="{FF2B5EF4-FFF2-40B4-BE49-F238E27FC236}">
                <a16:creationId xmlns:a16="http://schemas.microsoft.com/office/drawing/2014/main" id="{A54C0058-5F6E-F781-59C7-645C98265C7F}"/>
              </a:ext>
            </a:extLst>
          </p:cNvPr>
          <p:cNvSpPr>
            <a:spLocks noGrp="1"/>
          </p:cNvSpPr>
          <p:nvPr>
            <p:ph type="sldNum" sz="quarter" idx="12"/>
          </p:nvPr>
        </p:nvSpPr>
        <p:spPr/>
        <p:txBody>
          <a:bodyPr/>
          <a:lstStyle/>
          <a:p>
            <a:fld id="{48E0F5E3-795B-4C81-A7BC-DFABDE783936}" type="slidenum">
              <a:rPr lang="nb-NO" smtClean="0"/>
              <a:t>13</a:t>
            </a:fld>
            <a:endParaRPr lang="nb-NO"/>
          </a:p>
        </p:txBody>
      </p:sp>
      <p:graphicFrame>
        <p:nvGraphicFramePr>
          <p:cNvPr id="9" name="Tabell 8">
            <a:extLst>
              <a:ext uri="{FF2B5EF4-FFF2-40B4-BE49-F238E27FC236}">
                <a16:creationId xmlns:a16="http://schemas.microsoft.com/office/drawing/2014/main" id="{6A242314-D6E3-695E-3DA7-F550F2273E96}"/>
              </a:ext>
            </a:extLst>
          </p:cNvPr>
          <p:cNvGraphicFramePr>
            <a:graphicFrameLocks noGrp="1"/>
          </p:cNvGraphicFramePr>
          <p:nvPr/>
        </p:nvGraphicFramePr>
        <p:xfrm>
          <a:off x="838201" y="2720482"/>
          <a:ext cx="6219825" cy="3385045"/>
        </p:xfrm>
        <a:graphic>
          <a:graphicData uri="http://schemas.openxmlformats.org/drawingml/2006/table">
            <a:tbl>
              <a:tblPr firstRow="1" bandRow="1">
                <a:tableStyleId>{5C22544A-7EE6-4342-B048-85BDC9FD1C3A}</a:tableStyleId>
              </a:tblPr>
              <a:tblGrid>
                <a:gridCol w="1243964">
                  <a:extLst>
                    <a:ext uri="{9D8B030D-6E8A-4147-A177-3AD203B41FA5}">
                      <a16:colId xmlns:a16="http://schemas.microsoft.com/office/drawing/2014/main" val="5068160"/>
                    </a:ext>
                  </a:extLst>
                </a:gridCol>
                <a:gridCol w="754536">
                  <a:extLst>
                    <a:ext uri="{9D8B030D-6E8A-4147-A177-3AD203B41FA5}">
                      <a16:colId xmlns:a16="http://schemas.microsoft.com/office/drawing/2014/main" val="2599961089"/>
                    </a:ext>
                  </a:extLst>
                </a:gridCol>
                <a:gridCol w="734143">
                  <a:extLst>
                    <a:ext uri="{9D8B030D-6E8A-4147-A177-3AD203B41FA5}">
                      <a16:colId xmlns:a16="http://schemas.microsoft.com/office/drawing/2014/main" val="3030355224"/>
                    </a:ext>
                  </a:extLst>
                </a:gridCol>
                <a:gridCol w="754536">
                  <a:extLst>
                    <a:ext uri="{9D8B030D-6E8A-4147-A177-3AD203B41FA5}">
                      <a16:colId xmlns:a16="http://schemas.microsoft.com/office/drawing/2014/main" val="2376732842"/>
                    </a:ext>
                  </a:extLst>
                </a:gridCol>
                <a:gridCol w="744340">
                  <a:extLst>
                    <a:ext uri="{9D8B030D-6E8A-4147-A177-3AD203B41FA5}">
                      <a16:colId xmlns:a16="http://schemas.microsoft.com/office/drawing/2014/main" val="3176655509"/>
                    </a:ext>
                  </a:extLst>
                </a:gridCol>
                <a:gridCol w="764733">
                  <a:extLst>
                    <a:ext uri="{9D8B030D-6E8A-4147-A177-3AD203B41FA5}">
                      <a16:colId xmlns:a16="http://schemas.microsoft.com/office/drawing/2014/main" val="322158554"/>
                    </a:ext>
                  </a:extLst>
                </a:gridCol>
                <a:gridCol w="1223573">
                  <a:extLst>
                    <a:ext uri="{9D8B030D-6E8A-4147-A177-3AD203B41FA5}">
                      <a16:colId xmlns:a16="http://schemas.microsoft.com/office/drawing/2014/main" val="483579383"/>
                    </a:ext>
                  </a:extLst>
                </a:gridCol>
              </a:tblGrid>
              <a:tr h="638107">
                <a:tc>
                  <a:txBody>
                    <a:bodyPr/>
                    <a:lstStyle/>
                    <a:p>
                      <a:endParaRPr lang="nb-NO" dirty="0"/>
                    </a:p>
                  </a:txBody>
                  <a:tcPr/>
                </a:tc>
                <a:tc>
                  <a:txBody>
                    <a:bodyPr/>
                    <a:lstStyle/>
                    <a:p>
                      <a:r>
                        <a:rPr lang="nb-NO" sz="1600" dirty="0">
                          <a:latin typeface="Arial" panose="020B0604020202020204" pitchFamily="34" charset="0"/>
                          <a:cs typeface="Arial" panose="020B0604020202020204" pitchFamily="34" charset="0"/>
                        </a:rPr>
                        <a:t>2020</a:t>
                      </a:r>
                    </a:p>
                  </a:txBody>
                  <a:tcPr/>
                </a:tc>
                <a:tc>
                  <a:txBody>
                    <a:bodyPr/>
                    <a:lstStyle/>
                    <a:p>
                      <a:r>
                        <a:rPr lang="nb-NO" sz="1600" dirty="0">
                          <a:latin typeface="Arial" panose="020B0604020202020204" pitchFamily="34" charset="0"/>
                          <a:cs typeface="Arial" panose="020B0604020202020204" pitchFamily="34" charset="0"/>
                        </a:rPr>
                        <a:t>2021</a:t>
                      </a:r>
                    </a:p>
                  </a:txBody>
                  <a:tcPr/>
                </a:tc>
                <a:tc>
                  <a:txBody>
                    <a:bodyPr/>
                    <a:lstStyle/>
                    <a:p>
                      <a:r>
                        <a:rPr lang="nb-NO" sz="1600" dirty="0">
                          <a:latin typeface="Arial" panose="020B0604020202020204" pitchFamily="34" charset="0"/>
                          <a:cs typeface="Arial" panose="020B0604020202020204" pitchFamily="34" charset="0"/>
                        </a:rPr>
                        <a:t>2022</a:t>
                      </a:r>
                    </a:p>
                  </a:txBody>
                  <a:tcPr/>
                </a:tc>
                <a:tc>
                  <a:txBody>
                    <a:bodyPr/>
                    <a:lstStyle/>
                    <a:p>
                      <a:r>
                        <a:rPr lang="nb-NO" sz="1600" dirty="0">
                          <a:latin typeface="Arial" panose="020B0604020202020204" pitchFamily="34" charset="0"/>
                          <a:cs typeface="Arial" panose="020B0604020202020204" pitchFamily="34" charset="0"/>
                        </a:rPr>
                        <a:t>2023</a:t>
                      </a:r>
                    </a:p>
                  </a:txBody>
                  <a:tcPr/>
                </a:tc>
                <a:tc>
                  <a:txBody>
                    <a:bodyPr/>
                    <a:lstStyle/>
                    <a:p>
                      <a:r>
                        <a:rPr lang="nb-NO" sz="1600" dirty="0">
                          <a:latin typeface="Arial" panose="020B0604020202020204" pitchFamily="34" charset="0"/>
                          <a:cs typeface="Arial" panose="020B0604020202020204" pitchFamily="34" charset="0"/>
                        </a:rPr>
                        <a:t>2024</a:t>
                      </a:r>
                    </a:p>
                  </a:txBody>
                  <a:tcPr/>
                </a:tc>
                <a:tc>
                  <a:txBody>
                    <a:bodyPr/>
                    <a:lstStyle/>
                    <a:p>
                      <a:r>
                        <a:rPr lang="nb-NO" sz="1600" dirty="0">
                          <a:latin typeface="Arial" panose="020B0604020202020204" pitchFamily="34" charset="0"/>
                          <a:cs typeface="Arial" panose="020B0604020202020204" pitchFamily="34" charset="0"/>
                        </a:rPr>
                        <a:t>% økning</a:t>
                      </a:r>
                    </a:p>
                  </a:txBody>
                  <a:tcPr/>
                </a:tc>
                <a:extLst>
                  <a:ext uri="{0D108BD9-81ED-4DB2-BD59-A6C34878D82A}">
                    <a16:rowId xmlns:a16="http://schemas.microsoft.com/office/drawing/2014/main" val="732669293"/>
                  </a:ext>
                </a:extLst>
              </a:tr>
              <a:tr h="367681">
                <a:tc>
                  <a:txBody>
                    <a:bodyPr/>
                    <a:lstStyle/>
                    <a:p>
                      <a:r>
                        <a:rPr lang="nn-NO" sz="1800" b="1" i="0" u="none" strike="noStrike" baseline="0" dirty="0">
                          <a:solidFill>
                            <a:srgbClr val="000000"/>
                          </a:solidFill>
                          <a:latin typeface="Arial" panose="020B0604020202020204" pitchFamily="34" charset="0"/>
                          <a:cs typeface="Arial" panose="020B0604020202020204" pitchFamily="34" charset="0"/>
                        </a:rPr>
                        <a:t>Alvdal</a:t>
                      </a:r>
                      <a:endParaRPr lang="nb-NO" dirty="0"/>
                    </a:p>
                  </a:txBody>
                  <a:tcPr/>
                </a:tc>
                <a:tc>
                  <a:txBody>
                    <a:bodyPr/>
                    <a:lstStyle/>
                    <a:p>
                      <a:pPr algn="r"/>
                      <a:r>
                        <a:rPr lang="nb-NO" dirty="0"/>
                        <a:t>195</a:t>
                      </a:r>
                    </a:p>
                  </a:txBody>
                  <a:tcPr/>
                </a:tc>
                <a:tc>
                  <a:txBody>
                    <a:bodyPr/>
                    <a:lstStyle/>
                    <a:p>
                      <a:pPr algn="r"/>
                      <a:r>
                        <a:rPr lang="nb-NO" dirty="0"/>
                        <a:t>173</a:t>
                      </a:r>
                    </a:p>
                  </a:txBody>
                  <a:tcPr/>
                </a:tc>
                <a:tc>
                  <a:txBody>
                    <a:bodyPr/>
                    <a:lstStyle/>
                    <a:p>
                      <a:pPr algn="r"/>
                      <a:r>
                        <a:rPr lang="nb-NO" dirty="0"/>
                        <a:t>316</a:t>
                      </a:r>
                    </a:p>
                  </a:txBody>
                  <a:tcPr/>
                </a:tc>
                <a:tc>
                  <a:txBody>
                    <a:bodyPr/>
                    <a:lstStyle/>
                    <a:p>
                      <a:pPr algn="r"/>
                      <a:r>
                        <a:rPr lang="nb-NO" dirty="0"/>
                        <a:t>428</a:t>
                      </a:r>
                    </a:p>
                  </a:txBody>
                  <a:tcPr/>
                </a:tc>
                <a:tc>
                  <a:txBody>
                    <a:bodyPr/>
                    <a:lstStyle/>
                    <a:p>
                      <a:pPr algn="r"/>
                      <a:r>
                        <a:rPr lang="nb-NO" dirty="0"/>
                        <a:t>591</a:t>
                      </a:r>
                    </a:p>
                  </a:txBody>
                  <a:tcPr/>
                </a:tc>
                <a:tc>
                  <a:txBody>
                    <a:bodyPr/>
                    <a:lstStyle/>
                    <a:p>
                      <a:pPr algn="r"/>
                      <a:r>
                        <a:rPr lang="nb-NO" dirty="0"/>
                        <a:t>204</a:t>
                      </a:r>
                    </a:p>
                  </a:txBody>
                  <a:tcPr/>
                </a:tc>
                <a:extLst>
                  <a:ext uri="{0D108BD9-81ED-4DB2-BD59-A6C34878D82A}">
                    <a16:rowId xmlns:a16="http://schemas.microsoft.com/office/drawing/2014/main" val="2016094363"/>
                  </a:ext>
                </a:extLst>
              </a:tr>
              <a:tr h="367681">
                <a:tc>
                  <a:txBody>
                    <a:bodyPr/>
                    <a:lstStyle/>
                    <a:p>
                      <a:r>
                        <a:rPr lang="nb-NO" sz="1800" b="1" i="0" u="none" strike="noStrike" baseline="0" dirty="0">
                          <a:solidFill>
                            <a:srgbClr val="000000"/>
                          </a:solidFill>
                          <a:latin typeface="Arial" panose="020B0604020202020204" pitchFamily="34" charset="0"/>
                          <a:cs typeface="Arial" panose="020B0604020202020204" pitchFamily="34" charset="0"/>
                        </a:rPr>
                        <a:t>Folldal</a:t>
                      </a:r>
                      <a:endParaRPr lang="nb-NO" dirty="0"/>
                    </a:p>
                  </a:txBody>
                  <a:tcPr/>
                </a:tc>
                <a:tc>
                  <a:txBody>
                    <a:bodyPr/>
                    <a:lstStyle/>
                    <a:p>
                      <a:pPr algn="r"/>
                      <a:r>
                        <a:rPr lang="nb-NO" dirty="0"/>
                        <a:t>92</a:t>
                      </a:r>
                    </a:p>
                  </a:txBody>
                  <a:tcPr/>
                </a:tc>
                <a:tc>
                  <a:txBody>
                    <a:bodyPr/>
                    <a:lstStyle/>
                    <a:p>
                      <a:pPr algn="r"/>
                      <a:r>
                        <a:rPr lang="nb-NO" dirty="0"/>
                        <a:t>81</a:t>
                      </a:r>
                    </a:p>
                  </a:txBody>
                  <a:tcPr/>
                </a:tc>
                <a:tc>
                  <a:txBody>
                    <a:bodyPr/>
                    <a:lstStyle/>
                    <a:p>
                      <a:pPr algn="r"/>
                      <a:r>
                        <a:rPr lang="nb-NO" dirty="0"/>
                        <a:t>118</a:t>
                      </a:r>
                    </a:p>
                  </a:txBody>
                  <a:tcPr/>
                </a:tc>
                <a:tc>
                  <a:txBody>
                    <a:bodyPr/>
                    <a:lstStyle/>
                    <a:p>
                      <a:pPr algn="r"/>
                      <a:r>
                        <a:rPr lang="nb-NO" dirty="0"/>
                        <a:t>163</a:t>
                      </a:r>
                    </a:p>
                  </a:txBody>
                  <a:tcPr/>
                </a:tc>
                <a:tc>
                  <a:txBody>
                    <a:bodyPr/>
                    <a:lstStyle/>
                    <a:p>
                      <a:pPr algn="r"/>
                      <a:r>
                        <a:rPr lang="nb-NO" dirty="0"/>
                        <a:t>274</a:t>
                      </a:r>
                    </a:p>
                  </a:txBody>
                  <a:tcPr/>
                </a:tc>
                <a:tc>
                  <a:txBody>
                    <a:bodyPr/>
                    <a:lstStyle/>
                    <a:p>
                      <a:pPr algn="r"/>
                      <a:r>
                        <a:rPr lang="nb-NO" dirty="0"/>
                        <a:t>198</a:t>
                      </a:r>
                    </a:p>
                  </a:txBody>
                  <a:tcPr/>
                </a:tc>
                <a:extLst>
                  <a:ext uri="{0D108BD9-81ED-4DB2-BD59-A6C34878D82A}">
                    <a16:rowId xmlns:a16="http://schemas.microsoft.com/office/drawing/2014/main" val="608044709"/>
                  </a:ext>
                </a:extLst>
              </a:tr>
              <a:tr h="638107">
                <a:tc>
                  <a:txBody>
                    <a:bodyPr/>
                    <a:lstStyle/>
                    <a:p>
                      <a:r>
                        <a:rPr lang="nb-NO" sz="1800" b="1" i="0" u="none" strike="noStrike" baseline="0" dirty="0">
                          <a:solidFill>
                            <a:srgbClr val="000000"/>
                          </a:solidFill>
                          <a:latin typeface="Arial" panose="020B0604020202020204" pitchFamily="34" charset="0"/>
                          <a:cs typeface="Arial" panose="020B0604020202020204" pitchFamily="34" charset="0"/>
                        </a:rPr>
                        <a:t>Rendalen</a:t>
                      </a:r>
                      <a:endParaRPr lang="nb-NO" dirty="0"/>
                    </a:p>
                  </a:txBody>
                  <a:tcPr/>
                </a:tc>
                <a:tc>
                  <a:txBody>
                    <a:bodyPr/>
                    <a:lstStyle/>
                    <a:p>
                      <a:pPr algn="r"/>
                      <a:r>
                        <a:rPr lang="nb-NO" dirty="0"/>
                        <a:t>223</a:t>
                      </a:r>
                    </a:p>
                  </a:txBody>
                  <a:tcPr/>
                </a:tc>
                <a:tc>
                  <a:txBody>
                    <a:bodyPr/>
                    <a:lstStyle/>
                    <a:p>
                      <a:pPr algn="r"/>
                      <a:r>
                        <a:rPr lang="nb-NO" dirty="0"/>
                        <a:t>235</a:t>
                      </a:r>
                    </a:p>
                  </a:txBody>
                  <a:tcPr/>
                </a:tc>
                <a:tc>
                  <a:txBody>
                    <a:bodyPr/>
                    <a:lstStyle/>
                    <a:p>
                      <a:pPr algn="r"/>
                      <a:r>
                        <a:rPr lang="nb-NO" dirty="0"/>
                        <a:t>180</a:t>
                      </a:r>
                    </a:p>
                  </a:txBody>
                  <a:tcPr/>
                </a:tc>
                <a:tc>
                  <a:txBody>
                    <a:bodyPr/>
                    <a:lstStyle/>
                    <a:p>
                      <a:pPr algn="r"/>
                      <a:r>
                        <a:rPr lang="nb-NO" dirty="0"/>
                        <a:t>221</a:t>
                      </a:r>
                    </a:p>
                  </a:txBody>
                  <a:tcPr/>
                </a:tc>
                <a:tc>
                  <a:txBody>
                    <a:bodyPr/>
                    <a:lstStyle/>
                    <a:p>
                      <a:pPr algn="r"/>
                      <a:r>
                        <a:rPr lang="nb-NO" dirty="0"/>
                        <a:t>455</a:t>
                      </a:r>
                    </a:p>
                  </a:txBody>
                  <a:tcPr/>
                </a:tc>
                <a:tc>
                  <a:txBody>
                    <a:bodyPr/>
                    <a:lstStyle/>
                    <a:p>
                      <a:pPr algn="r"/>
                      <a:r>
                        <a:rPr lang="nb-NO" dirty="0"/>
                        <a:t>104</a:t>
                      </a:r>
                    </a:p>
                  </a:txBody>
                  <a:tcPr/>
                </a:tc>
                <a:extLst>
                  <a:ext uri="{0D108BD9-81ED-4DB2-BD59-A6C34878D82A}">
                    <a16:rowId xmlns:a16="http://schemas.microsoft.com/office/drawing/2014/main" val="4140207256"/>
                  </a:ext>
                </a:extLst>
              </a:tr>
              <a:tr h="367681">
                <a:tc>
                  <a:txBody>
                    <a:bodyPr/>
                    <a:lstStyle/>
                    <a:p>
                      <a:r>
                        <a:rPr lang="nb-NO" sz="1800" b="1" i="0" u="none" strike="noStrike" baseline="0" dirty="0">
                          <a:solidFill>
                            <a:srgbClr val="000000"/>
                          </a:solidFill>
                          <a:latin typeface="Arial" panose="020B0604020202020204" pitchFamily="34" charset="0"/>
                          <a:cs typeface="Arial" panose="020B0604020202020204" pitchFamily="34" charset="0"/>
                        </a:rPr>
                        <a:t>Tolga</a:t>
                      </a:r>
                      <a:endParaRPr lang="nb-NO" dirty="0"/>
                    </a:p>
                  </a:txBody>
                  <a:tcPr/>
                </a:tc>
                <a:tc>
                  <a:txBody>
                    <a:bodyPr/>
                    <a:lstStyle/>
                    <a:p>
                      <a:pPr algn="r"/>
                      <a:r>
                        <a:rPr lang="nb-NO" dirty="0"/>
                        <a:t>156</a:t>
                      </a:r>
                    </a:p>
                  </a:txBody>
                  <a:tcPr/>
                </a:tc>
                <a:tc>
                  <a:txBody>
                    <a:bodyPr/>
                    <a:lstStyle/>
                    <a:p>
                      <a:pPr algn="r"/>
                      <a:r>
                        <a:rPr lang="nb-NO" dirty="0"/>
                        <a:t>145</a:t>
                      </a:r>
                    </a:p>
                  </a:txBody>
                  <a:tcPr/>
                </a:tc>
                <a:tc>
                  <a:txBody>
                    <a:bodyPr/>
                    <a:lstStyle/>
                    <a:p>
                      <a:pPr algn="r"/>
                      <a:r>
                        <a:rPr lang="nb-NO" dirty="0"/>
                        <a:t>151</a:t>
                      </a:r>
                    </a:p>
                  </a:txBody>
                  <a:tcPr/>
                </a:tc>
                <a:tc>
                  <a:txBody>
                    <a:bodyPr/>
                    <a:lstStyle/>
                    <a:p>
                      <a:pPr algn="r"/>
                      <a:r>
                        <a:rPr lang="nb-NO" dirty="0"/>
                        <a:t>226</a:t>
                      </a:r>
                    </a:p>
                  </a:txBody>
                  <a:tcPr/>
                </a:tc>
                <a:tc>
                  <a:txBody>
                    <a:bodyPr/>
                    <a:lstStyle/>
                    <a:p>
                      <a:pPr algn="r"/>
                      <a:r>
                        <a:rPr lang="nb-NO" dirty="0"/>
                        <a:t>342</a:t>
                      </a:r>
                    </a:p>
                  </a:txBody>
                  <a:tcPr/>
                </a:tc>
                <a:tc>
                  <a:txBody>
                    <a:bodyPr/>
                    <a:lstStyle/>
                    <a:p>
                      <a:pPr algn="r"/>
                      <a:r>
                        <a:rPr lang="nb-NO" dirty="0"/>
                        <a:t>119</a:t>
                      </a:r>
                    </a:p>
                  </a:txBody>
                  <a:tcPr/>
                </a:tc>
                <a:extLst>
                  <a:ext uri="{0D108BD9-81ED-4DB2-BD59-A6C34878D82A}">
                    <a16:rowId xmlns:a16="http://schemas.microsoft.com/office/drawing/2014/main" val="3917708465"/>
                  </a:ext>
                </a:extLst>
              </a:tr>
              <a:tr h="367681">
                <a:tc>
                  <a:txBody>
                    <a:bodyPr/>
                    <a:lstStyle/>
                    <a:p>
                      <a:r>
                        <a:rPr lang="nb-NO" sz="1800" b="1" i="0" u="none" strike="noStrike" baseline="0" dirty="0">
                          <a:solidFill>
                            <a:srgbClr val="000000"/>
                          </a:solidFill>
                          <a:latin typeface="Arial" panose="020B0604020202020204" pitchFamily="34" charset="0"/>
                          <a:cs typeface="Arial" panose="020B0604020202020204" pitchFamily="34" charset="0"/>
                        </a:rPr>
                        <a:t>Tynset</a:t>
                      </a:r>
                      <a:endParaRPr lang="nb-NO" dirty="0"/>
                    </a:p>
                  </a:txBody>
                  <a:tcPr/>
                </a:tc>
                <a:tc>
                  <a:txBody>
                    <a:bodyPr/>
                    <a:lstStyle/>
                    <a:p>
                      <a:pPr algn="r"/>
                      <a:r>
                        <a:rPr lang="nb-NO" dirty="0"/>
                        <a:t>466</a:t>
                      </a:r>
                    </a:p>
                  </a:txBody>
                  <a:tcPr/>
                </a:tc>
                <a:tc>
                  <a:txBody>
                    <a:bodyPr/>
                    <a:lstStyle/>
                    <a:p>
                      <a:pPr algn="r"/>
                      <a:r>
                        <a:rPr lang="nb-NO" dirty="0"/>
                        <a:t>526</a:t>
                      </a:r>
                    </a:p>
                  </a:txBody>
                  <a:tcPr/>
                </a:tc>
                <a:tc>
                  <a:txBody>
                    <a:bodyPr/>
                    <a:lstStyle/>
                    <a:p>
                      <a:pPr algn="r"/>
                      <a:r>
                        <a:rPr lang="nb-NO" dirty="0"/>
                        <a:t>671</a:t>
                      </a:r>
                    </a:p>
                  </a:txBody>
                  <a:tcPr/>
                </a:tc>
                <a:tc>
                  <a:txBody>
                    <a:bodyPr/>
                    <a:lstStyle/>
                    <a:p>
                      <a:pPr algn="r"/>
                      <a:r>
                        <a:rPr lang="nb-NO" dirty="0"/>
                        <a:t>821</a:t>
                      </a:r>
                    </a:p>
                  </a:txBody>
                  <a:tcPr/>
                </a:tc>
                <a:tc>
                  <a:txBody>
                    <a:bodyPr/>
                    <a:lstStyle/>
                    <a:p>
                      <a:pPr algn="r"/>
                      <a:r>
                        <a:rPr lang="nb-NO" dirty="0"/>
                        <a:t>1129</a:t>
                      </a:r>
                    </a:p>
                  </a:txBody>
                  <a:tcPr/>
                </a:tc>
                <a:tc>
                  <a:txBody>
                    <a:bodyPr/>
                    <a:lstStyle/>
                    <a:p>
                      <a:pPr algn="r"/>
                      <a:r>
                        <a:rPr lang="nb-NO" dirty="0"/>
                        <a:t>142</a:t>
                      </a:r>
                    </a:p>
                  </a:txBody>
                  <a:tcPr/>
                </a:tc>
                <a:extLst>
                  <a:ext uri="{0D108BD9-81ED-4DB2-BD59-A6C34878D82A}">
                    <a16:rowId xmlns:a16="http://schemas.microsoft.com/office/drawing/2014/main" val="1229594128"/>
                  </a:ext>
                </a:extLst>
              </a:tr>
              <a:tr h="638107">
                <a:tc>
                  <a:txBody>
                    <a:bodyPr/>
                    <a:lstStyle/>
                    <a:p>
                      <a:r>
                        <a:rPr lang="pt-BR" sz="1800" b="1" i="0" u="none" strike="noStrike" baseline="0" dirty="0">
                          <a:solidFill>
                            <a:srgbClr val="000000"/>
                          </a:solidFill>
                          <a:latin typeface="Arial" panose="020B0604020202020204" pitchFamily="34" charset="0"/>
                          <a:cs typeface="Arial" panose="020B0604020202020204" pitchFamily="34" charset="0"/>
                        </a:rPr>
                        <a:t>Total N-Ø</a:t>
                      </a:r>
                      <a:endParaRPr lang="nb-NO" dirty="0"/>
                    </a:p>
                  </a:txBody>
                  <a:tcPr/>
                </a:tc>
                <a:tc>
                  <a:txBody>
                    <a:bodyPr/>
                    <a:lstStyle/>
                    <a:p>
                      <a:pPr algn="r"/>
                      <a:r>
                        <a:rPr lang="nb-NO" b="1" dirty="0"/>
                        <a:t>1132</a:t>
                      </a:r>
                    </a:p>
                  </a:txBody>
                  <a:tcPr/>
                </a:tc>
                <a:tc>
                  <a:txBody>
                    <a:bodyPr/>
                    <a:lstStyle/>
                    <a:p>
                      <a:pPr algn="r"/>
                      <a:r>
                        <a:rPr lang="nb-NO" b="1" dirty="0"/>
                        <a:t>1160</a:t>
                      </a:r>
                    </a:p>
                  </a:txBody>
                  <a:tcPr/>
                </a:tc>
                <a:tc>
                  <a:txBody>
                    <a:bodyPr/>
                    <a:lstStyle/>
                    <a:p>
                      <a:pPr algn="r"/>
                      <a:r>
                        <a:rPr lang="nb-NO" b="1" dirty="0"/>
                        <a:t>1436</a:t>
                      </a:r>
                    </a:p>
                  </a:txBody>
                  <a:tcPr/>
                </a:tc>
                <a:tc>
                  <a:txBody>
                    <a:bodyPr/>
                    <a:lstStyle/>
                    <a:p>
                      <a:pPr algn="r"/>
                      <a:r>
                        <a:rPr lang="nb-NO" b="1" dirty="0"/>
                        <a:t>1859</a:t>
                      </a:r>
                    </a:p>
                  </a:txBody>
                  <a:tcPr/>
                </a:tc>
                <a:tc>
                  <a:txBody>
                    <a:bodyPr/>
                    <a:lstStyle/>
                    <a:p>
                      <a:pPr algn="r"/>
                      <a:r>
                        <a:rPr lang="nb-NO" b="1" dirty="0"/>
                        <a:t>2791</a:t>
                      </a:r>
                    </a:p>
                  </a:txBody>
                  <a:tcPr/>
                </a:tc>
                <a:tc>
                  <a:txBody>
                    <a:bodyPr/>
                    <a:lstStyle/>
                    <a:p>
                      <a:pPr algn="r"/>
                      <a:r>
                        <a:rPr lang="nb-NO" b="1" dirty="0"/>
                        <a:t>147</a:t>
                      </a:r>
                    </a:p>
                  </a:txBody>
                  <a:tcPr/>
                </a:tc>
                <a:extLst>
                  <a:ext uri="{0D108BD9-81ED-4DB2-BD59-A6C34878D82A}">
                    <a16:rowId xmlns:a16="http://schemas.microsoft.com/office/drawing/2014/main" val="2691669864"/>
                  </a:ext>
                </a:extLst>
              </a:tr>
            </a:tbl>
          </a:graphicData>
        </a:graphic>
      </p:graphicFrame>
    </p:spTree>
    <p:extLst>
      <p:ext uri="{BB962C8B-B14F-4D97-AF65-F5344CB8AC3E}">
        <p14:creationId xmlns:p14="http://schemas.microsoft.com/office/powerpoint/2010/main" val="35668019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13AC96F-1EBD-C3CD-1E78-8F10B0EFAB8A}"/>
              </a:ext>
            </a:extLst>
          </p:cNvPr>
          <p:cNvSpPr>
            <a:spLocks noGrp="1"/>
          </p:cNvSpPr>
          <p:nvPr>
            <p:ph type="title"/>
          </p:nvPr>
        </p:nvSpPr>
        <p:spPr>
          <a:xfrm>
            <a:off x="838200" y="365125"/>
            <a:ext cx="10515600" cy="811825"/>
          </a:xfrm>
        </p:spPr>
        <p:txBody>
          <a:bodyPr>
            <a:normAutofit/>
          </a:bodyPr>
          <a:lstStyle/>
          <a:p>
            <a:r>
              <a:rPr lang="nb-NO" sz="2400" dirty="0">
                <a:solidFill>
                  <a:srgbClr val="C00000"/>
                </a:solidFill>
                <a:latin typeface="Arial" panose="020B0604020202020204" pitchFamily="34" charset="0"/>
                <a:cs typeface="Arial" panose="020B0604020202020204" pitchFamily="34" charset="0"/>
              </a:rPr>
              <a:t>Sosiale tjenester forts.</a:t>
            </a:r>
            <a:endParaRPr lang="nb-NO" sz="2400" dirty="0"/>
          </a:p>
        </p:txBody>
      </p:sp>
      <p:sp>
        <p:nvSpPr>
          <p:cNvPr id="3" name="Plassholder for innhold 2">
            <a:extLst>
              <a:ext uri="{FF2B5EF4-FFF2-40B4-BE49-F238E27FC236}">
                <a16:creationId xmlns:a16="http://schemas.microsoft.com/office/drawing/2014/main" id="{7DEE1445-A30E-CC60-0A2F-CF9876C63E5F}"/>
              </a:ext>
            </a:extLst>
          </p:cNvPr>
          <p:cNvSpPr>
            <a:spLocks noGrp="1"/>
          </p:cNvSpPr>
          <p:nvPr>
            <p:ph idx="1"/>
          </p:nvPr>
        </p:nvSpPr>
        <p:spPr>
          <a:xfrm>
            <a:off x="838200" y="1176950"/>
            <a:ext cx="10515600" cy="5000013"/>
          </a:xfrm>
        </p:spPr>
        <p:txBody>
          <a:bodyPr>
            <a:normAutofit fontScale="92500" lnSpcReduction="10000"/>
          </a:bodyPr>
          <a:lstStyle/>
          <a:p>
            <a:r>
              <a:rPr lang="nb-NO" sz="2200" dirty="0">
                <a:latin typeface="Arial" panose="020B0604020202020204" pitchFamily="34" charset="0"/>
                <a:cs typeface="Arial" panose="020B0604020202020204" pitchFamily="34" charset="0"/>
              </a:rPr>
              <a:t>Økonomisk råd og veiledning, gjeldsrådgivning</a:t>
            </a:r>
            <a:endParaRPr lang="nb-NO" sz="2400" dirty="0"/>
          </a:p>
          <a:p>
            <a:pPr lvl="1"/>
            <a:r>
              <a:rPr lang="nb-NO" sz="1800" dirty="0"/>
              <a:t>Gjeldsrådgiver i full stilling, i tillegg c</a:t>
            </a:r>
            <a:r>
              <a:rPr lang="nb-NO" sz="1800" dirty="0">
                <a:latin typeface="Arial" panose="020B0604020202020204" pitchFamily="34" charset="0"/>
                <a:cs typeface="Arial" panose="020B0604020202020204" pitchFamily="34" charset="0"/>
              </a:rPr>
              <a:t>a. ½ årsverk som jobber med denne tjenesten.</a:t>
            </a:r>
          </a:p>
          <a:p>
            <a:pPr lvl="1"/>
            <a:r>
              <a:rPr lang="nb-NO" sz="1800" dirty="0">
                <a:latin typeface="Arial" panose="020B0604020202020204" pitchFamily="34" charset="0"/>
                <a:cs typeface="Arial" panose="020B0604020202020204" pitchFamily="34" charset="0"/>
              </a:rPr>
              <a:t>Rapporteres årlig til Statsforvalteren i Innlandet</a:t>
            </a:r>
            <a:br>
              <a:rPr lang="nb-NO" sz="1800" dirty="0">
                <a:latin typeface="Arial" panose="020B0604020202020204" pitchFamily="34" charset="0"/>
                <a:cs typeface="Arial" panose="020B0604020202020204" pitchFamily="34" charset="0"/>
              </a:rPr>
            </a:br>
            <a:endParaRPr lang="nb-NO" sz="1800" dirty="0">
              <a:latin typeface="Arial" panose="020B0604020202020204" pitchFamily="34" charset="0"/>
              <a:cs typeface="Arial" panose="020B0604020202020204" pitchFamily="34" charset="0"/>
            </a:endParaRPr>
          </a:p>
          <a:p>
            <a:pPr marL="230400" lvl="1"/>
            <a:r>
              <a:rPr lang="nb-NO" sz="2000" dirty="0">
                <a:latin typeface="Arial" panose="020B0604020202020204" pitchFamily="34" charset="0"/>
                <a:cs typeface="Arial" panose="020B0604020202020204" pitchFamily="34" charset="0"/>
              </a:rPr>
              <a:t>Pr 31.12.24 har vi registrert 82 personer med løpende oppfølging </a:t>
            </a:r>
          </a:p>
          <a:p>
            <a:pPr marL="687600" lvl="2"/>
            <a:r>
              <a:rPr lang="nb-NO" sz="1800" dirty="0">
                <a:latin typeface="Arial" panose="020B0604020202020204" pitchFamily="34" charset="0"/>
                <a:cs typeface="Arial" panose="020B0604020202020204" pitchFamily="34" charset="0"/>
              </a:rPr>
              <a:t>Disse har omsorg for 79 barn 0-18 år</a:t>
            </a:r>
          </a:p>
          <a:p>
            <a:pPr marL="687600" lvl="2"/>
            <a:r>
              <a:rPr lang="nb-NO" sz="1800" dirty="0">
                <a:latin typeface="Arial" panose="020B0604020202020204" pitchFamily="34" charset="0"/>
                <a:cs typeface="Arial" panose="020B0604020202020204" pitchFamily="34" charset="0"/>
              </a:rPr>
              <a:t>Her ser vi en jevn økning fra 2020 ut 2024 tilsvarende 28 %</a:t>
            </a:r>
            <a:br>
              <a:rPr lang="nb-NO" sz="1800" dirty="0">
                <a:latin typeface="Arial" panose="020B0604020202020204" pitchFamily="34" charset="0"/>
                <a:cs typeface="Arial" panose="020B0604020202020204" pitchFamily="34" charset="0"/>
              </a:rPr>
            </a:br>
            <a:endParaRPr lang="nb-NO" sz="1800" dirty="0">
              <a:latin typeface="Arial" panose="020B0604020202020204" pitchFamily="34" charset="0"/>
              <a:cs typeface="Arial" panose="020B0604020202020204" pitchFamily="34" charset="0"/>
            </a:endParaRPr>
          </a:p>
          <a:p>
            <a:pPr marL="230400" lvl="2"/>
            <a:r>
              <a:rPr lang="nb-NO" dirty="0">
                <a:latin typeface="Arial" panose="020B0604020202020204" pitchFamily="34" charset="0"/>
                <a:cs typeface="Arial" panose="020B0604020202020204" pitchFamily="34" charset="0"/>
              </a:rPr>
              <a:t>30 personer har inngått avtale om frivillig offentlig forvaltning av inntekt</a:t>
            </a:r>
          </a:p>
          <a:p>
            <a:pPr marL="687600" lvl="3"/>
            <a:r>
              <a:rPr lang="nb-NO" dirty="0">
                <a:latin typeface="Arial" panose="020B0604020202020204" pitchFamily="34" charset="0"/>
                <a:cs typeface="Arial" panose="020B0604020202020204" pitchFamily="34" charset="0"/>
              </a:rPr>
              <a:t>Her ser vi at det i 2024 ble en økning på 58 %</a:t>
            </a:r>
          </a:p>
          <a:p>
            <a:pPr marL="687600" lvl="4">
              <a:spcBef>
                <a:spcPts val="1000"/>
              </a:spcBef>
            </a:pPr>
            <a:r>
              <a:rPr lang="nb-NO" dirty="0">
                <a:latin typeface="Arial" panose="020B0604020202020204" pitchFamily="34" charset="0"/>
                <a:cs typeface="Arial" panose="020B0604020202020204" pitchFamily="34" charset="0"/>
              </a:rPr>
              <a:t>Frivillig offentlig forvaltning av inntekt betyr at Nav disponerer hele eller deler av inntekten til den enkelte. Vi overfører deler av inntektene til den enkeltes brukskonto, og betaler noen eller alle utgiftene.</a:t>
            </a:r>
          </a:p>
          <a:p>
            <a:pPr marL="230400" lvl="3">
              <a:spcBef>
                <a:spcPts val="1000"/>
              </a:spcBef>
            </a:pPr>
            <a:r>
              <a:rPr lang="nb-NO" dirty="0">
                <a:latin typeface="Arial" panose="020B0604020202020204" pitchFamily="34" charset="0"/>
                <a:cs typeface="Arial" panose="020B0604020202020204" pitchFamily="34" charset="0"/>
              </a:rPr>
              <a:t>Pr i dag deltar 5 personer i Nord-Østerdal </a:t>
            </a:r>
            <a:r>
              <a:rPr lang="nb-NO" dirty="0"/>
              <a:t>i k</a:t>
            </a:r>
            <a:r>
              <a:rPr lang="nb-NO" dirty="0">
                <a:latin typeface="Arial" panose="020B0604020202020204" pitchFamily="34" charset="0"/>
                <a:cs typeface="Arial" panose="020B0604020202020204" pitchFamily="34" charset="0"/>
              </a:rPr>
              <a:t>valifiseringsprogram (KVP). Potensiale for å øke tilbudet. </a:t>
            </a:r>
          </a:p>
          <a:p>
            <a:pPr marL="687600" lvl="4">
              <a:spcBef>
                <a:spcPts val="1000"/>
              </a:spcBef>
            </a:pPr>
            <a:r>
              <a:rPr lang="nb-NO" dirty="0"/>
              <a:t>Deltakerne m</a:t>
            </a:r>
            <a:r>
              <a:rPr lang="nb-NO" dirty="0">
                <a:latin typeface="Arial" panose="020B0604020202020204" pitchFamily="34" charset="0"/>
                <a:cs typeface="Arial" panose="020B0604020202020204" pitchFamily="34" charset="0"/>
              </a:rPr>
              <a:t>ottar kvalifiseringsstønad som er 2,041 ganger grunnbeløpet (G), og tilsvarer 253 141 kroner pr år. Stønaden gir pensjonspoeng.</a:t>
            </a:r>
          </a:p>
          <a:p>
            <a:pPr marL="687600" lvl="4">
              <a:spcBef>
                <a:spcPts val="1000"/>
              </a:spcBef>
            </a:pPr>
            <a:r>
              <a:rPr lang="nb-NO" dirty="0">
                <a:latin typeface="Arial" panose="020B0604020202020204" pitchFamily="34" charset="0"/>
                <a:cs typeface="Arial" panose="020B0604020202020204" pitchFamily="34" charset="0"/>
              </a:rPr>
              <a:t>Deltakere under 25 år, får 2/3 av full stønad, det tilsvarer 168 761 kroner.</a:t>
            </a:r>
            <a:br>
              <a:rPr lang="nb-NO" dirty="0">
                <a:latin typeface="Arial" panose="020B0604020202020204" pitchFamily="34" charset="0"/>
                <a:cs typeface="Arial" panose="020B0604020202020204" pitchFamily="34" charset="0"/>
              </a:rPr>
            </a:br>
            <a:r>
              <a:rPr lang="nb-NO" dirty="0">
                <a:latin typeface="Arial" panose="020B0604020202020204" pitchFamily="34" charset="0"/>
                <a:cs typeface="Arial" panose="020B0604020202020204" pitchFamily="34" charset="0"/>
              </a:rPr>
              <a:t>KVP er skattepliktig.</a:t>
            </a:r>
          </a:p>
          <a:p>
            <a:pPr marL="687600" lvl="3"/>
            <a:endParaRPr lang="nb-NO" dirty="0">
              <a:latin typeface="Arial" panose="020B0604020202020204" pitchFamily="34" charset="0"/>
              <a:cs typeface="Arial" panose="020B0604020202020204" pitchFamily="34" charset="0"/>
            </a:endParaRPr>
          </a:p>
        </p:txBody>
      </p:sp>
      <p:sp>
        <p:nvSpPr>
          <p:cNvPr id="4" name="Plassholder for lysbildenummer 3">
            <a:extLst>
              <a:ext uri="{FF2B5EF4-FFF2-40B4-BE49-F238E27FC236}">
                <a16:creationId xmlns:a16="http://schemas.microsoft.com/office/drawing/2014/main" id="{FD56A4EB-04F0-394C-76C3-86B8214E80E7}"/>
              </a:ext>
            </a:extLst>
          </p:cNvPr>
          <p:cNvSpPr>
            <a:spLocks noGrp="1"/>
          </p:cNvSpPr>
          <p:nvPr>
            <p:ph type="sldNum" sz="quarter" idx="12"/>
          </p:nvPr>
        </p:nvSpPr>
        <p:spPr/>
        <p:txBody>
          <a:bodyPr/>
          <a:lstStyle/>
          <a:p>
            <a:fld id="{48E0F5E3-795B-4C81-A7BC-DFABDE783936}" type="slidenum">
              <a:rPr lang="nb-NO" smtClean="0"/>
              <a:t>14</a:t>
            </a:fld>
            <a:endParaRPr lang="nb-NO"/>
          </a:p>
        </p:txBody>
      </p:sp>
    </p:spTree>
    <p:extLst>
      <p:ext uri="{BB962C8B-B14F-4D97-AF65-F5344CB8AC3E}">
        <p14:creationId xmlns:p14="http://schemas.microsoft.com/office/powerpoint/2010/main" val="37899410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869FC17-6600-5A7C-6C49-807CD772612E}"/>
              </a:ext>
            </a:extLst>
          </p:cNvPr>
          <p:cNvSpPr>
            <a:spLocks noGrp="1"/>
          </p:cNvSpPr>
          <p:nvPr>
            <p:ph type="title"/>
          </p:nvPr>
        </p:nvSpPr>
        <p:spPr>
          <a:xfrm>
            <a:off x="838200" y="365125"/>
            <a:ext cx="10515600" cy="820879"/>
          </a:xfrm>
        </p:spPr>
        <p:txBody>
          <a:bodyPr>
            <a:normAutofit/>
          </a:bodyPr>
          <a:lstStyle/>
          <a:p>
            <a:r>
              <a:rPr lang="nb-NO" sz="2400" dirty="0"/>
              <a:t>Satsingsområder i Nav 2025, </a:t>
            </a:r>
            <a:br>
              <a:rPr lang="nb-NO" sz="2400" dirty="0"/>
            </a:br>
            <a:r>
              <a:rPr lang="nb-NO" sz="2400" dirty="0"/>
              <a:t>jf. Statens mål og disp. og kommunebrevet fra AV-dir.</a:t>
            </a:r>
            <a:endParaRPr lang="nb-NO" sz="2400" dirty="0">
              <a:solidFill>
                <a:srgbClr val="C00000"/>
              </a:solidFill>
              <a:latin typeface="Arial" panose="020B0604020202020204" pitchFamily="34" charset="0"/>
              <a:cs typeface="Arial" panose="020B0604020202020204" pitchFamily="34" charset="0"/>
            </a:endParaRPr>
          </a:p>
        </p:txBody>
      </p:sp>
      <p:sp>
        <p:nvSpPr>
          <p:cNvPr id="3" name="Plassholder for innhold 2">
            <a:extLst>
              <a:ext uri="{FF2B5EF4-FFF2-40B4-BE49-F238E27FC236}">
                <a16:creationId xmlns:a16="http://schemas.microsoft.com/office/drawing/2014/main" id="{E170429A-7DA9-F249-6FA6-956FC9556314}"/>
              </a:ext>
            </a:extLst>
          </p:cNvPr>
          <p:cNvSpPr>
            <a:spLocks noGrp="1"/>
          </p:cNvSpPr>
          <p:nvPr>
            <p:ph idx="1"/>
          </p:nvPr>
        </p:nvSpPr>
        <p:spPr>
          <a:xfrm>
            <a:off x="838200" y="1276539"/>
            <a:ext cx="10515600" cy="4900424"/>
          </a:xfrm>
        </p:spPr>
        <p:txBody>
          <a:bodyPr>
            <a:normAutofit/>
          </a:bodyPr>
          <a:lstStyle/>
          <a:p>
            <a:r>
              <a:rPr lang="nb-NO" sz="2000" dirty="0">
                <a:latin typeface="Arial" panose="020B0604020202020204" pitchFamily="34" charset="0"/>
                <a:cs typeface="Arial" panose="020B0604020202020204" pitchFamily="34" charset="0"/>
              </a:rPr>
              <a:t>Ungdomsgarantien for unge mellom 16 – 29 år</a:t>
            </a:r>
          </a:p>
          <a:p>
            <a:pPr lvl="1"/>
            <a:r>
              <a:rPr lang="nb-NO" sz="1800" dirty="0">
                <a:latin typeface="Arial" panose="020B0604020202020204" pitchFamily="34" charset="0"/>
                <a:cs typeface="Arial" panose="020B0604020202020204" pitchFamily="34" charset="0"/>
              </a:rPr>
              <a:t>Tidlig kontakt etter at de har registrert seg som arbeidssøkere, innen tre uker</a:t>
            </a:r>
          </a:p>
          <a:p>
            <a:pPr lvl="1"/>
            <a:r>
              <a:rPr lang="nb-NO" sz="1800" dirty="0">
                <a:latin typeface="Arial" panose="020B0604020202020204" pitchFamily="34" charset="0"/>
                <a:cs typeface="Arial" panose="020B0604020202020204" pitchFamily="34" charset="0"/>
              </a:rPr>
              <a:t>Fast veileder som skal sikre god og tett oppfølging så lenge det er nødvendig. Maks 50 brukere på hver ungdomsveileder.</a:t>
            </a:r>
          </a:p>
          <a:p>
            <a:pPr lvl="1"/>
            <a:r>
              <a:rPr lang="nb-NO" sz="1800" dirty="0">
                <a:latin typeface="Arial" panose="020B0604020202020204" pitchFamily="34" charset="0"/>
                <a:cs typeface="Arial" panose="020B0604020202020204" pitchFamily="34" charset="0"/>
              </a:rPr>
              <a:t>Pr </a:t>
            </a:r>
            <a:r>
              <a:rPr lang="nb-NO" sz="1800" dirty="0"/>
              <a:t>20.05</a:t>
            </a:r>
            <a:r>
              <a:rPr lang="nb-NO" sz="1800" dirty="0">
                <a:latin typeface="Arial" panose="020B0604020202020204" pitchFamily="34" charset="0"/>
                <a:cs typeface="Arial" panose="020B0604020202020204" pitchFamily="34" charset="0"/>
              </a:rPr>
              <a:t>.25 er 125 unge i Nord-Østerdal registrert hos Nav for oppfølging i statlige fagsystemer. </a:t>
            </a:r>
          </a:p>
          <a:p>
            <a:pPr marL="457200" lvl="1" indent="0">
              <a:buNone/>
            </a:pPr>
            <a:endParaRPr lang="nb-NO" sz="1800" dirty="0"/>
          </a:p>
          <a:p>
            <a:pPr marL="457200" lvl="1" indent="0">
              <a:buNone/>
            </a:pPr>
            <a:endParaRPr lang="nb-NO" sz="1800" dirty="0">
              <a:latin typeface="Arial" panose="020B0604020202020204" pitchFamily="34" charset="0"/>
              <a:cs typeface="Arial" panose="020B0604020202020204" pitchFamily="34" charset="0"/>
            </a:endParaRPr>
          </a:p>
          <a:p>
            <a:pPr marL="914400" lvl="2" indent="0">
              <a:buNone/>
            </a:pPr>
            <a:endParaRPr lang="nb-NO" sz="1800" dirty="0">
              <a:latin typeface="Arial" panose="020B0604020202020204" pitchFamily="34" charset="0"/>
              <a:cs typeface="Arial" panose="020B0604020202020204" pitchFamily="34" charset="0"/>
            </a:endParaRPr>
          </a:p>
          <a:p>
            <a:pPr marL="230400" lvl="1"/>
            <a:r>
              <a:rPr lang="nb-NO" sz="2000" dirty="0"/>
              <a:t>I kommunalt fagsystem er det registrert 152 ungdommer mellom 16 – 29 år som brukere av tjenesten.</a:t>
            </a:r>
          </a:p>
          <a:p>
            <a:pPr marL="687600" lvl="2"/>
            <a:r>
              <a:rPr lang="nb-NO" dirty="0"/>
              <a:t>Her er det trolig ikke oppdatert hvem som faktisk er aktive mottakere av tjenesten, derfor antas det at tallet skal være noe lavere.</a:t>
            </a:r>
          </a:p>
          <a:p>
            <a:pPr marL="687600" lvl="2"/>
            <a:r>
              <a:rPr lang="nb-NO" dirty="0"/>
              <a:t>Mange av disse er de samme 125 som er registrert i statlig fagsystem.</a:t>
            </a:r>
          </a:p>
        </p:txBody>
      </p:sp>
      <p:sp>
        <p:nvSpPr>
          <p:cNvPr id="4" name="Plassholder for lysbildenummer 3">
            <a:extLst>
              <a:ext uri="{FF2B5EF4-FFF2-40B4-BE49-F238E27FC236}">
                <a16:creationId xmlns:a16="http://schemas.microsoft.com/office/drawing/2014/main" id="{65F2C501-BDAB-AF63-FC07-5CB60944B5FA}"/>
              </a:ext>
            </a:extLst>
          </p:cNvPr>
          <p:cNvSpPr>
            <a:spLocks noGrp="1"/>
          </p:cNvSpPr>
          <p:nvPr>
            <p:ph type="sldNum" sz="quarter" idx="12"/>
          </p:nvPr>
        </p:nvSpPr>
        <p:spPr/>
        <p:txBody>
          <a:bodyPr/>
          <a:lstStyle/>
          <a:p>
            <a:fld id="{48E0F5E3-795B-4C81-A7BC-DFABDE783936}" type="slidenum">
              <a:rPr lang="nb-NO" smtClean="0"/>
              <a:t>15</a:t>
            </a:fld>
            <a:endParaRPr lang="nb-NO"/>
          </a:p>
        </p:txBody>
      </p:sp>
      <p:graphicFrame>
        <p:nvGraphicFramePr>
          <p:cNvPr id="5" name="Tabell 4">
            <a:extLst>
              <a:ext uri="{FF2B5EF4-FFF2-40B4-BE49-F238E27FC236}">
                <a16:creationId xmlns:a16="http://schemas.microsoft.com/office/drawing/2014/main" id="{67E66C6D-BF39-4C6C-1347-5BF5E538DDE9}"/>
              </a:ext>
            </a:extLst>
          </p:cNvPr>
          <p:cNvGraphicFramePr>
            <a:graphicFrameLocks noGrp="1"/>
          </p:cNvGraphicFramePr>
          <p:nvPr>
            <p:extLst>
              <p:ext uri="{D42A27DB-BD31-4B8C-83A1-F6EECF244321}">
                <p14:modId xmlns:p14="http://schemas.microsoft.com/office/powerpoint/2010/main" val="3406722958"/>
              </p:ext>
            </p:extLst>
          </p:nvPr>
        </p:nvGraphicFramePr>
        <p:xfrm>
          <a:off x="1672770" y="3178869"/>
          <a:ext cx="5813346" cy="579120"/>
        </p:xfrm>
        <a:graphic>
          <a:graphicData uri="http://schemas.openxmlformats.org/drawingml/2006/table">
            <a:tbl>
              <a:tblPr firstRow="1" bandRow="1">
                <a:tableStyleId>{5C22544A-7EE6-4342-B048-85BDC9FD1C3A}</a:tableStyleId>
              </a:tblPr>
              <a:tblGrid>
                <a:gridCol w="1873735">
                  <a:extLst>
                    <a:ext uri="{9D8B030D-6E8A-4147-A177-3AD203B41FA5}">
                      <a16:colId xmlns:a16="http://schemas.microsoft.com/office/drawing/2014/main" val="682012426"/>
                    </a:ext>
                  </a:extLst>
                </a:gridCol>
                <a:gridCol w="3939611">
                  <a:extLst>
                    <a:ext uri="{9D8B030D-6E8A-4147-A177-3AD203B41FA5}">
                      <a16:colId xmlns:a16="http://schemas.microsoft.com/office/drawing/2014/main" val="3746162016"/>
                    </a:ext>
                  </a:extLst>
                </a:gridCol>
              </a:tblGrid>
              <a:tr h="3963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sz="1600" b="0" dirty="0">
                          <a:solidFill>
                            <a:srgbClr val="3E3832"/>
                          </a:solidFill>
                          <a:latin typeface="Arial" panose="020B0604020202020204" pitchFamily="34" charset="0"/>
                          <a:cs typeface="Arial" panose="020B0604020202020204" pitchFamily="34" charset="0"/>
                        </a:rPr>
                        <a:t>Tolga</a:t>
                      </a:r>
                    </a:p>
                  </a:txBody>
                  <a:tcPr>
                    <a:noFill/>
                  </a:tcPr>
                </a:tc>
                <a:tc>
                  <a:txBody>
                    <a:bodyPr/>
                    <a:lstStyle/>
                    <a:p>
                      <a:r>
                        <a:rPr lang="nb-NO" sz="1600" b="0" dirty="0">
                          <a:solidFill>
                            <a:srgbClr val="3E3832"/>
                          </a:solidFill>
                          <a:latin typeface="Arial" panose="020B0604020202020204" pitchFamily="34" charset="0"/>
                          <a:cs typeface="Arial" panose="020B0604020202020204" pitchFamily="34" charset="0"/>
                        </a:rPr>
                        <a:t>11 unge 16-29 år (6 er under 19 år)</a:t>
                      </a:r>
                    </a:p>
                    <a:p>
                      <a:r>
                        <a:rPr lang="nb-NO" sz="1600" b="0" dirty="0">
                          <a:solidFill>
                            <a:srgbClr val="3E3832"/>
                          </a:solidFill>
                          <a:latin typeface="Arial" panose="020B0604020202020204" pitchFamily="34" charset="0"/>
                          <a:cs typeface="Arial" panose="020B0604020202020204" pitchFamily="34" charset="0"/>
                        </a:rPr>
                        <a:t>mindre enn </a:t>
                      </a:r>
                      <a:r>
                        <a:rPr lang="nb-NO" sz="1600" b="0">
                          <a:solidFill>
                            <a:srgbClr val="3E3832"/>
                          </a:solidFill>
                          <a:latin typeface="Arial" panose="020B0604020202020204" pitchFamily="34" charset="0"/>
                          <a:cs typeface="Arial" panose="020B0604020202020204" pitchFamily="34" charset="0"/>
                        </a:rPr>
                        <a:t>fem av de 11 har </a:t>
                      </a:r>
                      <a:r>
                        <a:rPr lang="nb-NO" sz="1600" b="0" dirty="0">
                          <a:solidFill>
                            <a:srgbClr val="3E3832"/>
                          </a:solidFill>
                          <a:latin typeface="Arial" panose="020B0604020202020204" pitchFamily="34" charset="0"/>
                          <a:cs typeface="Arial" panose="020B0604020202020204" pitchFamily="34" charset="0"/>
                        </a:rPr>
                        <a:t>barn</a:t>
                      </a:r>
                      <a:endParaRPr lang="nb-NO" sz="1600" b="0" dirty="0">
                        <a:solidFill>
                          <a:srgbClr val="3E3832"/>
                        </a:solidFill>
                      </a:endParaRPr>
                    </a:p>
                  </a:txBody>
                  <a:tcPr>
                    <a:noFill/>
                  </a:tcPr>
                </a:tc>
                <a:extLst>
                  <a:ext uri="{0D108BD9-81ED-4DB2-BD59-A6C34878D82A}">
                    <a16:rowId xmlns:a16="http://schemas.microsoft.com/office/drawing/2014/main" val="2771238699"/>
                  </a:ext>
                </a:extLst>
              </a:tr>
            </a:tbl>
          </a:graphicData>
        </a:graphic>
      </p:graphicFrame>
    </p:spTree>
    <p:extLst>
      <p:ext uri="{BB962C8B-B14F-4D97-AF65-F5344CB8AC3E}">
        <p14:creationId xmlns:p14="http://schemas.microsoft.com/office/powerpoint/2010/main" val="26410550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10FBFF0-6DFF-A340-B610-8A9D76C7F386}"/>
              </a:ext>
            </a:extLst>
          </p:cNvPr>
          <p:cNvSpPr>
            <a:spLocks noGrp="1"/>
          </p:cNvSpPr>
          <p:nvPr>
            <p:ph type="title"/>
          </p:nvPr>
        </p:nvSpPr>
        <p:spPr>
          <a:xfrm>
            <a:off x="838200" y="482400"/>
            <a:ext cx="10515600" cy="717750"/>
          </a:xfrm>
        </p:spPr>
        <p:txBody>
          <a:bodyPr>
            <a:normAutofit/>
          </a:bodyPr>
          <a:lstStyle/>
          <a:p>
            <a:r>
              <a:rPr lang="nb-NO" sz="2400" dirty="0">
                <a:solidFill>
                  <a:srgbClr val="C00000"/>
                </a:solidFill>
                <a:latin typeface="Arial" panose="020B0604020202020204" pitchFamily="34" charset="0"/>
                <a:cs typeface="Arial" panose="020B0604020202020204" pitchFamily="34" charset="0"/>
              </a:rPr>
              <a:t>Satsingsområder forts.</a:t>
            </a:r>
            <a:endParaRPr lang="nb-NO" sz="2400" dirty="0"/>
          </a:p>
        </p:txBody>
      </p:sp>
      <p:sp>
        <p:nvSpPr>
          <p:cNvPr id="3" name="Plassholder for innhold 2">
            <a:extLst>
              <a:ext uri="{FF2B5EF4-FFF2-40B4-BE49-F238E27FC236}">
                <a16:creationId xmlns:a16="http://schemas.microsoft.com/office/drawing/2014/main" id="{40E0D177-C7F5-6092-3303-D30FD9E13071}"/>
              </a:ext>
            </a:extLst>
          </p:cNvPr>
          <p:cNvSpPr>
            <a:spLocks noGrp="1"/>
          </p:cNvSpPr>
          <p:nvPr>
            <p:ph idx="1"/>
          </p:nvPr>
        </p:nvSpPr>
        <p:spPr>
          <a:xfrm>
            <a:off x="838200" y="1363436"/>
            <a:ext cx="10515600" cy="4813527"/>
          </a:xfrm>
        </p:spPr>
        <p:txBody>
          <a:bodyPr>
            <a:normAutofit/>
          </a:bodyPr>
          <a:lstStyle/>
          <a:p>
            <a:r>
              <a:rPr lang="nb-NO" sz="2400" dirty="0"/>
              <a:t>Flyktninger</a:t>
            </a:r>
          </a:p>
          <a:p>
            <a:pPr lvl="1"/>
            <a:r>
              <a:rPr lang="nb-NO" sz="2000" dirty="0"/>
              <a:t>Bosatt ca. 700 personer i vår region 2022, - 23 og 24, vedtak om ytterligere inntil 100 personer i 2025. </a:t>
            </a:r>
          </a:p>
          <a:p>
            <a:pPr lvl="1"/>
            <a:r>
              <a:rPr lang="nb-NO" sz="2000" dirty="0"/>
              <a:t>Av disse er 330 i yrkesaktiv alder 18 – 66 år. </a:t>
            </a:r>
          </a:p>
          <a:p>
            <a:pPr lvl="1"/>
            <a:r>
              <a:rPr lang="nb-NO" sz="2000" dirty="0"/>
              <a:t>Arbeidsmengde påvirker Navs tjenester i stor grad. </a:t>
            </a:r>
          </a:p>
          <a:p>
            <a:pPr lvl="1"/>
            <a:r>
              <a:rPr lang="nb-NO" sz="2000" dirty="0"/>
              <a:t>Prosjekt sømløs arbeidsinkludering av innvandrere. Fire ansatte lånt ut fra kommunene som følger opp innvandrere og spesielt ukrainere som er ferdig med </a:t>
            </a:r>
            <a:r>
              <a:rPr lang="nb-NO" sz="2000"/>
              <a:t>introduksjonsprogram ut </a:t>
            </a:r>
            <a:r>
              <a:rPr lang="nb-NO" sz="2000" dirty="0"/>
              <a:t>mot arbeidsmarkedet. </a:t>
            </a:r>
            <a:br>
              <a:rPr lang="nb-NO" sz="2000" dirty="0"/>
            </a:br>
            <a:r>
              <a:rPr lang="nb-NO" sz="2000" dirty="0"/>
              <a:t>Gode resultater i </a:t>
            </a:r>
            <a:r>
              <a:rPr lang="nb-NO" sz="2000" dirty="0" err="1"/>
              <a:t>fht</a:t>
            </a:r>
            <a:r>
              <a:rPr lang="nb-NO" sz="2000" dirty="0"/>
              <a:t>. arbeidsrettede tiltak, men kun et fåtall som har fått ordinær jobb.</a:t>
            </a:r>
          </a:p>
          <a:p>
            <a:r>
              <a:rPr lang="nb-NO" sz="2400" dirty="0"/>
              <a:t>Sykefravær</a:t>
            </a:r>
          </a:p>
          <a:p>
            <a:r>
              <a:rPr lang="nb-NO" sz="2400" dirty="0"/>
              <a:t>Helhetlige tjenester til arbeidsgivere</a:t>
            </a:r>
          </a:p>
          <a:p>
            <a:r>
              <a:rPr lang="nb-NO" sz="2400" i="1" dirty="0"/>
              <a:t>«Barnets beste» En veileder for deg som jobber i Nav</a:t>
            </a:r>
            <a:r>
              <a:rPr lang="nb-NO" sz="2400" dirty="0"/>
              <a:t> </a:t>
            </a:r>
            <a:br>
              <a:rPr lang="nb-NO" sz="2400" dirty="0"/>
            </a:br>
            <a:r>
              <a:rPr lang="nb-NO" sz="2000" dirty="0"/>
              <a:t>Skal implementeres i Nav-kontoret slik at alle ansatte skal ha barneperspektivet med i alt arbeid, og ved avgjørelser som enten direkte eller indirekte berører barn.</a:t>
            </a:r>
          </a:p>
          <a:p>
            <a:endParaRPr lang="nb-NO" dirty="0"/>
          </a:p>
        </p:txBody>
      </p:sp>
      <p:sp>
        <p:nvSpPr>
          <p:cNvPr id="4" name="Plassholder for lysbildenummer 3">
            <a:extLst>
              <a:ext uri="{FF2B5EF4-FFF2-40B4-BE49-F238E27FC236}">
                <a16:creationId xmlns:a16="http://schemas.microsoft.com/office/drawing/2014/main" id="{322E01EA-7B7E-37F6-1E3E-D4A945047AF4}"/>
              </a:ext>
            </a:extLst>
          </p:cNvPr>
          <p:cNvSpPr>
            <a:spLocks noGrp="1"/>
          </p:cNvSpPr>
          <p:nvPr>
            <p:ph type="sldNum" sz="quarter" idx="12"/>
          </p:nvPr>
        </p:nvSpPr>
        <p:spPr/>
        <p:txBody>
          <a:bodyPr/>
          <a:lstStyle/>
          <a:p>
            <a:fld id="{95102788-B3AA-6746-B4E5-C52EBB4D0CEE}" type="slidenum">
              <a:rPr lang="nb-NO" smtClean="0"/>
              <a:t>16</a:t>
            </a:fld>
            <a:endParaRPr lang="nb-NO"/>
          </a:p>
        </p:txBody>
      </p:sp>
    </p:spTree>
    <p:extLst>
      <p:ext uri="{BB962C8B-B14F-4D97-AF65-F5344CB8AC3E}">
        <p14:creationId xmlns:p14="http://schemas.microsoft.com/office/powerpoint/2010/main" val="2217200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C1665CF-13EA-76DE-8A8B-D85556AE8811}"/>
              </a:ext>
            </a:extLst>
          </p:cNvPr>
          <p:cNvSpPr>
            <a:spLocks noGrp="1"/>
          </p:cNvSpPr>
          <p:nvPr>
            <p:ph type="title"/>
          </p:nvPr>
        </p:nvSpPr>
        <p:spPr>
          <a:xfrm>
            <a:off x="838200" y="365126"/>
            <a:ext cx="10515600" cy="775612"/>
          </a:xfrm>
        </p:spPr>
        <p:txBody>
          <a:bodyPr>
            <a:normAutofit/>
          </a:bodyPr>
          <a:lstStyle/>
          <a:p>
            <a:r>
              <a:rPr lang="nb-NO" sz="2400" dirty="0">
                <a:solidFill>
                  <a:srgbClr val="C00000"/>
                </a:solidFill>
              </a:rPr>
              <a:t>Bedre tidlig innsats (BTI)</a:t>
            </a:r>
          </a:p>
        </p:txBody>
      </p:sp>
      <p:sp>
        <p:nvSpPr>
          <p:cNvPr id="3" name="Plassholder for innhold 2">
            <a:extLst>
              <a:ext uri="{FF2B5EF4-FFF2-40B4-BE49-F238E27FC236}">
                <a16:creationId xmlns:a16="http://schemas.microsoft.com/office/drawing/2014/main" id="{78D76D96-7D3A-5C9A-D5FA-536ADD87AE88}"/>
              </a:ext>
            </a:extLst>
          </p:cNvPr>
          <p:cNvSpPr>
            <a:spLocks noGrp="1"/>
          </p:cNvSpPr>
          <p:nvPr>
            <p:ph idx="1"/>
          </p:nvPr>
        </p:nvSpPr>
        <p:spPr>
          <a:xfrm>
            <a:off x="838200" y="1249379"/>
            <a:ext cx="10515600" cy="4963642"/>
          </a:xfrm>
        </p:spPr>
        <p:txBody>
          <a:bodyPr>
            <a:normAutofit/>
          </a:bodyPr>
          <a:lstStyle/>
          <a:p>
            <a:r>
              <a:rPr lang="nb-NO" sz="2400" dirty="0">
                <a:latin typeface="Arial" panose="020B0604020202020204" pitchFamily="34" charset="0"/>
                <a:cs typeface="Arial" panose="020B0604020202020204" pitchFamily="34" charset="0"/>
              </a:rPr>
              <a:t>KORUS Øst i samarbeid med Tynset kommune gjennomførte i 2022 en BTI kartlegging.</a:t>
            </a:r>
          </a:p>
          <a:p>
            <a:r>
              <a:rPr lang="nb-NO" sz="2400" dirty="0">
                <a:latin typeface="Arial" panose="020B0604020202020204" pitchFamily="34" charset="0"/>
                <a:cs typeface="Arial" panose="020B0604020202020204" pitchFamily="34" charset="0"/>
              </a:rPr>
              <a:t>Resultatene viste blant annet</a:t>
            </a:r>
          </a:p>
          <a:p>
            <a:pPr lvl="1"/>
            <a:r>
              <a:rPr lang="nb-NO" sz="2000" dirty="0">
                <a:latin typeface="Arial" panose="020B0604020202020204" pitchFamily="34" charset="0"/>
                <a:cs typeface="Arial" panose="020B0604020202020204" pitchFamily="34" charset="0"/>
              </a:rPr>
              <a:t>områder det generelt er lite kunnskap om </a:t>
            </a:r>
          </a:p>
          <a:p>
            <a:pPr lvl="1"/>
            <a:r>
              <a:rPr lang="nb-NO" sz="2000" dirty="0">
                <a:latin typeface="Arial" panose="020B0604020202020204" pitchFamily="34" charset="0"/>
                <a:cs typeface="Arial" panose="020B0604020202020204" pitchFamily="34" charset="0"/>
              </a:rPr>
              <a:t>det er liten kompetanse generelt på å identifisere tegn eller symptomer hos barn og unge </a:t>
            </a:r>
          </a:p>
          <a:p>
            <a:pPr lvl="1"/>
            <a:r>
              <a:rPr lang="nb-NO" sz="2000" dirty="0">
                <a:solidFill>
                  <a:srgbClr val="3E3832"/>
                </a:solidFill>
                <a:latin typeface="Arial" panose="020B0604020202020204" pitchFamily="34" charset="0"/>
                <a:cs typeface="Arial" panose="020B0604020202020204" pitchFamily="34" charset="0"/>
              </a:rPr>
              <a:t>få ansatte vet hvilke tjenester de skal kontakte for å få veiledning/bistand vedrørende barn og unge</a:t>
            </a:r>
          </a:p>
          <a:p>
            <a:pPr lvl="1"/>
            <a:r>
              <a:rPr lang="nb-NO" sz="2000" dirty="0">
                <a:solidFill>
                  <a:srgbClr val="3E3832"/>
                </a:solidFill>
                <a:latin typeface="Arial" panose="020B0604020202020204" pitchFamily="34" charset="0"/>
                <a:cs typeface="Arial" panose="020B0604020202020204" pitchFamily="34" charset="0"/>
              </a:rPr>
              <a:t>vanlige barrierer som hindrer ansatte fra å handle hensiktsmessig overfor barn/unge som de opplever uro/bekymring for er bl.a.: </a:t>
            </a:r>
            <a:br>
              <a:rPr lang="nb-NO" sz="2000" dirty="0">
                <a:solidFill>
                  <a:srgbClr val="3E3832"/>
                </a:solidFill>
                <a:latin typeface="Arial" panose="020B0604020202020204" pitchFamily="34" charset="0"/>
                <a:cs typeface="Arial" panose="020B0604020202020204" pitchFamily="34" charset="0"/>
              </a:rPr>
            </a:br>
            <a:r>
              <a:rPr lang="nb-NO" sz="2000" dirty="0">
                <a:solidFill>
                  <a:srgbClr val="3E3832"/>
                </a:solidFill>
                <a:latin typeface="Arial" panose="020B0604020202020204" pitchFamily="34" charset="0"/>
                <a:cs typeface="Arial" panose="020B0604020202020204" pitchFamily="34" charset="0"/>
              </a:rPr>
              <a:t>for liten tid til å følge opp, redd for å ta feil, redd for å ødelegge relasjon til barn eller foreldre</a:t>
            </a:r>
            <a:endParaRPr lang="nb-NO" sz="2000" dirty="0">
              <a:solidFill>
                <a:schemeClr val="accent2"/>
              </a:solidFill>
              <a:latin typeface="Arial" panose="020B0604020202020204" pitchFamily="34" charset="0"/>
              <a:cs typeface="Arial" panose="020B0604020202020204" pitchFamily="34" charset="0"/>
            </a:endParaRPr>
          </a:p>
          <a:p>
            <a:pPr marL="230400" lvl="1"/>
            <a:r>
              <a:rPr lang="nb-NO" sz="2000" dirty="0">
                <a:effectLst/>
                <a:latin typeface="Arial" panose="020B0604020202020204" pitchFamily="34" charset="0"/>
                <a:ea typeface="Aptos" panose="020B0004020202020204" pitchFamily="34" charset="0"/>
                <a:cs typeface="Arial" panose="020B0604020202020204" pitchFamily="34" charset="0"/>
              </a:rPr>
              <a:t>Tynset kommune har utarbeidet en egen handlingsveileder for å hjelpe i arbeidet med bedre tverrfaglig innsats. </a:t>
            </a:r>
            <a:r>
              <a:rPr lang="nb-NO" sz="2000" u="sng" dirty="0">
                <a:solidFill>
                  <a:srgbClr val="467886"/>
                </a:solidFill>
                <a:effectLst/>
                <a:latin typeface="Arial" panose="020B0604020202020204" pitchFamily="34" charset="0"/>
                <a:ea typeface="Aptos" panose="020B0004020202020204" pitchFamily="34" charset="0"/>
                <a:cs typeface="Arial" panose="020B0604020202020204" pitchFamily="34" charset="0"/>
                <a:hlinkClick r:id="rId2" tooltip="https://www.tynset.kommune.no/er-du-urolig-for-barn-unge-eller-en-familie/"/>
              </a:rPr>
              <a:t>Er du urolig for barn, unge eller en familie? - Tynset kommune</a:t>
            </a:r>
            <a:r>
              <a:rPr lang="nb-NO" sz="2000" u="sng" dirty="0">
                <a:solidFill>
                  <a:srgbClr val="3E3832"/>
                </a:solidFill>
                <a:effectLst/>
                <a:latin typeface="Arial" panose="020B0604020202020204" pitchFamily="34" charset="0"/>
                <a:ea typeface="Aptos" panose="020B0004020202020204" pitchFamily="34" charset="0"/>
                <a:cs typeface="Arial" panose="020B0604020202020204" pitchFamily="34" charset="0"/>
              </a:rPr>
              <a:t> </a:t>
            </a:r>
            <a:r>
              <a:rPr lang="nb-NO" sz="2000" dirty="0">
                <a:solidFill>
                  <a:srgbClr val="3E3832"/>
                </a:solidFill>
                <a:effectLst/>
                <a:latin typeface="Arial" panose="020B0604020202020204" pitchFamily="34" charset="0"/>
                <a:ea typeface="Aptos" panose="020B0004020202020204" pitchFamily="34" charset="0"/>
                <a:cs typeface="Arial" panose="020B0604020202020204" pitchFamily="34" charset="0"/>
              </a:rPr>
              <a:t>Den er tilgjengelig på kommunens hjemmesider og vi kan anbefales en titt innom denne.</a:t>
            </a:r>
            <a:endParaRPr lang="nb-NO" sz="2000" dirty="0">
              <a:effectLst/>
              <a:latin typeface="Arial" panose="020B0604020202020204" pitchFamily="34" charset="0"/>
              <a:ea typeface="Aptos" panose="020B0004020202020204" pitchFamily="34" charset="0"/>
              <a:cs typeface="Arial" panose="020B0604020202020204" pitchFamily="34" charset="0"/>
            </a:endParaRPr>
          </a:p>
        </p:txBody>
      </p:sp>
      <p:sp>
        <p:nvSpPr>
          <p:cNvPr id="4" name="Plassholder for lysbildenummer 3">
            <a:extLst>
              <a:ext uri="{FF2B5EF4-FFF2-40B4-BE49-F238E27FC236}">
                <a16:creationId xmlns:a16="http://schemas.microsoft.com/office/drawing/2014/main" id="{0B84891B-2F82-71B0-9579-530476A5DDF7}"/>
              </a:ext>
            </a:extLst>
          </p:cNvPr>
          <p:cNvSpPr>
            <a:spLocks noGrp="1"/>
          </p:cNvSpPr>
          <p:nvPr>
            <p:ph type="sldNum" sz="quarter" idx="12"/>
          </p:nvPr>
        </p:nvSpPr>
        <p:spPr/>
        <p:txBody>
          <a:bodyPr/>
          <a:lstStyle/>
          <a:p>
            <a:fld id="{95102788-B3AA-6746-B4E5-C52EBB4D0CEE}" type="slidenum">
              <a:rPr lang="nb-NO" smtClean="0"/>
              <a:t>2</a:t>
            </a:fld>
            <a:endParaRPr lang="nb-NO"/>
          </a:p>
        </p:txBody>
      </p:sp>
    </p:spTree>
    <p:extLst>
      <p:ext uri="{BB962C8B-B14F-4D97-AF65-F5344CB8AC3E}">
        <p14:creationId xmlns:p14="http://schemas.microsoft.com/office/powerpoint/2010/main" val="44542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ADFAC12-F835-019B-01B1-E65EF590AE64}"/>
              </a:ext>
            </a:extLst>
          </p:cNvPr>
          <p:cNvSpPr>
            <a:spLocks noGrp="1"/>
          </p:cNvSpPr>
          <p:nvPr>
            <p:ph type="title"/>
          </p:nvPr>
        </p:nvSpPr>
        <p:spPr>
          <a:xfrm>
            <a:off x="838200" y="365125"/>
            <a:ext cx="10515600" cy="765131"/>
          </a:xfrm>
        </p:spPr>
        <p:txBody>
          <a:bodyPr>
            <a:normAutofit/>
          </a:bodyPr>
          <a:lstStyle/>
          <a:p>
            <a:r>
              <a:rPr lang="nb-NO" sz="2400" b="0" dirty="0">
                <a:solidFill>
                  <a:srgbClr val="C00000"/>
                </a:solidFill>
                <a:effectLst/>
              </a:rPr>
              <a:t>Nav sin rolle i oppvekstreformen</a:t>
            </a:r>
            <a:endParaRPr lang="nb-NO" sz="2400" dirty="0">
              <a:solidFill>
                <a:srgbClr val="C00000"/>
              </a:solidFill>
            </a:endParaRPr>
          </a:p>
        </p:txBody>
      </p:sp>
      <p:sp>
        <p:nvSpPr>
          <p:cNvPr id="3" name="Plassholder for innhold 2">
            <a:extLst>
              <a:ext uri="{FF2B5EF4-FFF2-40B4-BE49-F238E27FC236}">
                <a16:creationId xmlns:a16="http://schemas.microsoft.com/office/drawing/2014/main" id="{396E59A7-756D-38AB-4BCD-188FC23658C1}"/>
              </a:ext>
            </a:extLst>
          </p:cNvPr>
          <p:cNvSpPr>
            <a:spLocks noGrp="1"/>
          </p:cNvSpPr>
          <p:nvPr>
            <p:ph idx="1"/>
          </p:nvPr>
        </p:nvSpPr>
        <p:spPr>
          <a:xfrm>
            <a:off x="838200" y="1276539"/>
            <a:ext cx="10515600" cy="4642433"/>
          </a:xfrm>
        </p:spPr>
        <p:txBody>
          <a:bodyPr>
            <a:normAutofit fontScale="92500" lnSpcReduction="20000"/>
          </a:bodyPr>
          <a:lstStyle/>
          <a:p>
            <a:r>
              <a:rPr lang="nb-NO" sz="2400" dirty="0"/>
              <a:t>Prosjektarbeidet startet 01.10.24.</a:t>
            </a:r>
            <a:br>
              <a:rPr lang="nb-NO" sz="2400" dirty="0"/>
            </a:br>
            <a:r>
              <a:rPr lang="nb-NO" sz="2400" dirty="0"/>
              <a:t>80% stilling fra Nav Nord-Østerdal med 20% prosjektstøtte fra Nav Innlandet.</a:t>
            </a:r>
          </a:p>
          <a:p>
            <a:pPr marL="0" indent="0">
              <a:buNone/>
            </a:pPr>
            <a:r>
              <a:rPr lang="nb-NO" sz="2400" i="1" dirty="0"/>
              <a:t>	«Navs rolle i laget rundt barn, unge og deres familier»</a:t>
            </a:r>
            <a:endParaRPr lang="nb-NO" sz="2400" dirty="0"/>
          </a:p>
          <a:p>
            <a:r>
              <a:rPr lang="nb-NO" sz="2400" dirty="0"/>
              <a:t>Startet med å se på vårt kontor, der vi med brukeren i sentrum, ønsker å kartlegge barrierer og utfordringer med Navs rolle i samhandling barn og unge og familie.</a:t>
            </a:r>
          </a:p>
          <a:p>
            <a:r>
              <a:rPr lang="nb-NO" sz="2400" dirty="0"/>
              <a:t>Andre kommunale tjenester har både tydeligere definerte roller, og ligger i samme kommunale styringsstruktur.</a:t>
            </a:r>
          </a:p>
          <a:p>
            <a:r>
              <a:rPr lang="nb-NO" sz="2400" dirty="0"/>
              <a:t>Nav er organisert med en statlig og en kommunal tjeneste, styrt av flere lovverk og oppdrag, med et spesielt strengt fokus på personvern også innenfor Nav-kontorets mange tjenesteområder.</a:t>
            </a:r>
          </a:p>
          <a:p>
            <a:r>
              <a:rPr lang="nb-NO" sz="2400" dirty="0"/>
              <a:t>Fare for at Nav blir stående i en skvis mellom andre tjenesters forventninger til deling, samhandling og felles oppgaveløsning på den ene siden, og egne mål, rammer, lovverk og styring på den andre siden.</a:t>
            </a:r>
          </a:p>
          <a:p>
            <a:r>
              <a:rPr lang="nb-NO" sz="2400" dirty="0"/>
              <a:t>Nav ønsker å bli bedre kjent med andre tjenesters fagfelt/arbeidsområder, og at andre tjenester skal bli kjent med hva vi jobber med og kan bidra med tverrfaglig.</a:t>
            </a:r>
          </a:p>
          <a:p>
            <a:endParaRPr lang="nb-NO" dirty="0"/>
          </a:p>
          <a:p>
            <a:endParaRPr lang="nb-NO" dirty="0"/>
          </a:p>
        </p:txBody>
      </p:sp>
      <p:sp>
        <p:nvSpPr>
          <p:cNvPr id="4" name="Plassholder for lysbildenummer 3">
            <a:extLst>
              <a:ext uri="{FF2B5EF4-FFF2-40B4-BE49-F238E27FC236}">
                <a16:creationId xmlns:a16="http://schemas.microsoft.com/office/drawing/2014/main" id="{9B789CAE-BE4B-3374-54F3-BC2E27571129}"/>
              </a:ext>
            </a:extLst>
          </p:cNvPr>
          <p:cNvSpPr>
            <a:spLocks noGrp="1"/>
          </p:cNvSpPr>
          <p:nvPr>
            <p:ph type="sldNum" sz="quarter" idx="12"/>
          </p:nvPr>
        </p:nvSpPr>
        <p:spPr/>
        <p:txBody>
          <a:bodyPr/>
          <a:lstStyle/>
          <a:p>
            <a:fld id="{95102788-B3AA-6746-B4E5-C52EBB4D0CEE}" type="slidenum">
              <a:rPr lang="nb-NO" smtClean="0"/>
              <a:t>3</a:t>
            </a:fld>
            <a:endParaRPr lang="nb-NO"/>
          </a:p>
        </p:txBody>
      </p:sp>
    </p:spTree>
    <p:extLst>
      <p:ext uri="{BB962C8B-B14F-4D97-AF65-F5344CB8AC3E}">
        <p14:creationId xmlns:p14="http://schemas.microsoft.com/office/powerpoint/2010/main" val="5309972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84694E9-F190-9FEA-DDF3-6E9272A99FD6}"/>
              </a:ext>
            </a:extLst>
          </p:cNvPr>
          <p:cNvSpPr>
            <a:spLocks noGrp="1"/>
          </p:cNvSpPr>
          <p:nvPr>
            <p:ph type="title"/>
          </p:nvPr>
        </p:nvSpPr>
        <p:spPr>
          <a:xfrm>
            <a:off x="838200" y="365125"/>
            <a:ext cx="10515600" cy="648863"/>
          </a:xfrm>
        </p:spPr>
        <p:txBody>
          <a:bodyPr>
            <a:normAutofit/>
          </a:bodyPr>
          <a:lstStyle/>
          <a:p>
            <a:r>
              <a:rPr lang="nb-NO" sz="2400" dirty="0">
                <a:solidFill>
                  <a:srgbClr val="C00000"/>
                </a:solidFill>
                <a:latin typeface="Arial" panose="020B0604020202020204" pitchFamily="34" charset="0"/>
                <a:cs typeface="Arial" panose="020B0604020202020204" pitchFamily="34" charset="0"/>
              </a:rPr>
              <a:t>Samhandlingsarenaer hvor Nav deltar i dag</a:t>
            </a:r>
          </a:p>
        </p:txBody>
      </p:sp>
      <p:sp>
        <p:nvSpPr>
          <p:cNvPr id="3" name="Plassholder for innhold 2">
            <a:extLst>
              <a:ext uri="{FF2B5EF4-FFF2-40B4-BE49-F238E27FC236}">
                <a16:creationId xmlns:a16="http://schemas.microsoft.com/office/drawing/2014/main" id="{B29C2EFA-A768-74CA-512D-9C1161273BA5}"/>
              </a:ext>
            </a:extLst>
          </p:cNvPr>
          <p:cNvSpPr>
            <a:spLocks noGrp="1"/>
          </p:cNvSpPr>
          <p:nvPr>
            <p:ph idx="1"/>
          </p:nvPr>
        </p:nvSpPr>
        <p:spPr>
          <a:xfrm>
            <a:off x="838200" y="1294646"/>
            <a:ext cx="10515600" cy="4882317"/>
          </a:xfrm>
        </p:spPr>
        <p:txBody>
          <a:bodyPr>
            <a:normAutofit fontScale="85000" lnSpcReduction="20000"/>
          </a:bodyPr>
          <a:lstStyle/>
          <a:p>
            <a:r>
              <a:rPr lang="nb-NO" sz="2400" dirty="0"/>
              <a:t>Samhandlingsmøter med tjenestemottaker og ansatte fra andre enheter</a:t>
            </a:r>
          </a:p>
          <a:p>
            <a:r>
              <a:rPr lang="nb-NO" sz="2400" dirty="0"/>
              <a:t>Ansvarsgruppemøter</a:t>
            </a:r>
          </a:p>
          <a:p>
            <a:r>
              <a:rPr lang="nb-NO" sz="2400" dirty="0"/>
              <a:t>Koordinerende enhet</a:t>
            </a:r>
          </a:p>
          <a:p>
            <a:r>
              <a:rPr lang="nb-NO" sz="2400" dirty="0"/>
              <a:t>OBS-team i alle fem kommuner</a:t>
            </a:r>
          </a:p>
          <a:p>
            <a:r>
              <a:rPr lang="nb-NO" sz="2400" dirty="0"/>
              <a:t>Samhandlingsmøter med flyktningetjenestene og Tynset opplæringssenter</a:t>
            </a:r>
          </a:p>
          <a:p>
            <a:r>
              <a:rPr lang="nb-NO" sz="2400" dirty="0"/>
              <a:t>Rådgivernettverket i fjellregionen, v/Karriere Innlandet</a:t>
            </a:r>
          </a:p>
          <a:p>
            <a:r>
              <a:rPr lang="nb-NO" sz="2400" dirty="0"/>
              <a:t>N-Ø Videregående skole, OT (Oppfølgingstjenesten), Karriere Innlandet, Tynset studie- og høgskolesenter og Opplæringskontor. ​</a:t>
            </a:r>
          </a:p>
          <a:p>
            <a:r>
              <a:rPr lang="nb-NO" sz="2400" dirty="0"/>
              <a:t>Deltar i regionalt kompetanseforum i Fjellregionen.</a:t>
            </a:r>
          </a:p>
          <a:p>
            <a:r>
              <a:rPr lang="nb-NO" sz="2400" dirty="0"/>
              <a:t>Tverrfaglige samhandlingsmøter etter invitasjon fra andre tjenesteområder i enkeltsaker</a:t>
            </a:r>
          </a:p>
          <a:p>
            <a:r>
              <a:rPr lang="nb-NO" sz="2400" dirty="0"/>
              <a:t>Nav kan delta i kommunenes tverrfaglige samhandlingsteam (TST) i saker der det er behov</a:t>
            </a:r>
          </a:p>
          <a:p>
            <a:r>
              <a:rPr lang="nb-NO" sz="2400" dirty="0"/>
              <a:t>Ulike fagnettverk vi blir invitert til, </a:t>
            </a:r>
            <a:br>
              <a:rPr lang="nb-NO" sz="2400" dirty="0"/>
            </a:br>
            <a:r>
              <a:rPr lang="nb-NO" sz="2400" dirty="0"/>
              <a:t>f.eks. helsesykepleierne i nov. 23 og psykisk helsetjeneste for barn og unge i april 25.</a:t>
            </a:r>
          </a:p>
          <a:p>
            <a:r>
              <a:rPr lang="nb-NO" sz="2400" dirty="0"/>
              <a:t>Er det andre arenaer </a:t>
            </a:r>
            <a:r>
              <a:rPr lang="nb-NO" sz="2400" u="sng" dirty="0"/>
              <a:t>dere</a:t>
            </a:r>
            <a:r>
              <a:rPr lang="nb-NO" sz="2400" dirty="0"/>
              <a:t> tenker vi bør være med på?</a:t>
            </a:r>
          </a:p>
        </p:txBody>
      </p:sp>
      <p:sp>
        <p:nvSpPr>
          <p:cNvPr id="4" name="Plassholder for lysbildenummer 3">
            <a:extLst>
              <a:ext uri="{FF2B5EF4-FFF2-40B4-BE49-F238E27FC236}">
                <a16:creationId xmlns:a16="http://schemas.microsoft.com/office/drawing/2014/main" id="{A8AC14F6-2A5C-16D1-5E01-526BE4CBA9F9}"/>
              </a:ext>
            </a:extLst>
          </p:cNvPr>
          <p:cNvSpPr>
            <a:spLocks noGrp="1"/>
          </p:cNvSpPr>
          <p:nvPr>
            <p:ph type="sldNum" sz="quarter" idx="12"/>
          </p:nvPr>
        </p:nvSpPr>
        <p:spPr/>
        <p:txBody>
          <a:bodyPr/>
          <a:lstStyle/>
          <a:p>
            <a:fld id="{48E0F5E3-795B-4C81-A7BC-DFABDE783936}" type="slidenum">
              <a:rPr lang="nb-NO" smtClean="0"/>
              <a:t>4</a:t>
            </a:fld>
            <a:endParaRPr lang="nb-NO"/>
          </a:p>
        </p:txBody>
      </p:sp>
    </p:spTree>
    <p:extLst>
      <p:ext uri="{BB962C8B-B14F-4D97-AF65-F5344CB8AC3E}">
        <p14:creationId xmlns:p14="http://schemas.microsoft.com/office/powerpoint/2010/main" val="25028052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E3DD08B-5F26-89B1-ADC7-60A3AC53B854}"/>
              </a:ext>
            </a:extLst>
          </p:cNvPr>
          <p:cNvSpPr>
            <a:spLocks noGrp="1"/>
          </p:cNvSpPr>
          <p:nvPr>
            <p:ph type="title"/>
          </p:nvPr>
        </p:nvSpPr>
        <p:spPr>
          <a:xfrm>
            <a:off x="838200" y="365126"/>
            <a:ext cx="10515600" cy="775612"/>
          </a:xfrm>
        </p:spPr>
        <p:txBody>
          <a:bodyPr>
            <a:normAutofit/>
          </a:bodyPr>
          <a:lstStyle/>
          <a:p>
            <a:r>
              <a:rPr lang="nb-NO" sz="2400" dirty="0">
                <a:solidFill>
                  <a:srgbClr val="C00000"/>
                </a:solidFill>
                <a:latin typeface="Arial" panose="020B0604020202020204" pitchFamily="34" charset="0"/>
                <a:cs typeface="Arial" panose="020B0604020202020204" pitchFamily="34" charset="0"/>
              </a:rPr>
              <a:t>Hvordan gi gode og tverrfaglige tjenester til </a:t>
            </a:r>
            <a:r>
              <a:rPr lang="nb-NO" sz="2400" dirty="0">
                <a:solidFill>
                  <a:srgbClr val="C00000"/>
                </a:solidFill>
              </a:rPr>
              <a:t>barn, unge og deres</a:t>
            </a:r>
            <a:r>
              <a:rPr lang="nb-NO" sz="2400" dirty="0">
                <a:solidFill>
                  <a:srgbClr val="C00000"/>
                </a:solidFill>
                <a:latin typeface="Arial" panose="020B0604020202020204" pitchFamily="34" charset="0"/>
                <a:cs typeface="Arial" panose="020B0604020202020204" pitchFamily="34" charset="0"/>
              </a:rPr>
              <a:t> familier?</a:t>
            </a:r>
          </a:p>
        </p:txBody>
      </p:sp>
      <p:sp>
        <p:nvSpPr>
          <p:cNvPr id="3" name="Plassholder for innhold 2">
            <a:extLst>
              <a:ext uri="{FF2B5EF4-FFF2-40B4-BE49-F238E27FC236}">
                <a16:creationId xmlns:a16="http://schemas.microsoft.com/office/drawing/2014/main" id="{F8B077D0-E819-CA57-3FBB-E7BA164F00DE}"/>
              </a:ext>
            </a:extLst>
          </p:cNvPr>
          <p:cNvSpPr>
            <a:spLocks noGrp="1"/>
          </p:cNvSpPr>
          <p:nvPr>
            <p:ph idx="1"/>
          </p:nvPr>
        </p:nvSpPr>
        <p:spPr>
          <a:xfrm>
            <a:off x="838200" y="1376127"/>
            <a:ext cx="10515600" cy="4800836"/>
          </a:xfrm>
        </p:spPr>
        <p:txBody>
          <a:bodyPr>
            <a:normAutofit lnSpcReduction="10000"/>
          </a:bodyPr>
          <a:lstStyle/>
          <a:p>
            <a:r>
              <a:rPr lang="nb-NO" sz="2000" dirty="0">
                <a:latin typeface="Arial" panose="020B0604020202020204" pitchFamily="34" charset="0"/>
                <a:cs typeface="Arial" panose="020B0604020202020204" pitchFamily="34" charset="0"/>
              </a:rPr>
              <a:t>Når kobler Nav andre tjenester inn i enkeltsaker?</a:t>
            </a:r>
          </a:p>
          <a:p>
            <a:pPr lvl="1"/>
            <a:r>
              <a:rPr lang="nb-NO" sz="2000" dirty="0">
                <a:latin typeface="Arial" panose="020B0604020202020204" pitchFamily="34" charset="0"/>
                <a:cs typeface="Arial" panose="020B0604020202020204" pitchFamily="34" charset="0"/>
              </a:rPr>
              <a:t>Tar kontakt med barneverntjenesten i saker hvor det er behov for å</a:t>
            </a:r>
            <a:r>
              <a:rPr lang="nb-NO" sz="2000" dirty="0"/>
              <a:t>:</a:t>
            </a:r>
            <a:endParaRPr lang="nb-NO" sz="2000" dirty="0">
              <a:latin typeface="Arial" panose="020B0604020202020204" pitchFamily="34" charset="0"/>
              <a:cs typeface="Arial" panose="020B0604020202020204" pitchFamily="34" charset="0"/>
            </a:endParaRPr>
          </a:p>
          <a:p>
            <a:pPr lvl="2"/>
            <a:r>
              <a:rPr lang="nb-NO" sz="1800" dirty="0"/>
              <a:t>d</a:t>
            </a:r>
            <a:r>
              <a:rPr lang="nb-NO" sz="1800" dirty="0">
                <a:latin typeface="Arial" panose="020B0604020202020204" pitchFamily="34" charset="0"/>
                <a:cs typeface="Arial" panose="020B0604020202020204" pitchFamily="34" charset="0"/>
              </a:rPr>
              <a:t>røfte saker for veiledning på generelt grunnlag</a:t>
            </a:r>
          </a:p>
          <a:p>
            <a:pPr lvl="2"/>
            <a:r>
              <a:rPr lang="nb-NO" sz="1800" dirty="0"/>
              <a:t>d</a:t>
            </a:r>
            <a:r>
              <a:rPr lang="nb-NO" sz="1800" dirty="0">
                <a:latin typeface="Arial" panose="020B0604020202020204" pitchFamily="34" charset="0"/>
                <a:cs typeface="Arial" panose="020B0604020202020204" pitchFamily="34" charset="0"/>
              </a:rPr>
              <a:t>røfte konkrete saker når det foreligger samtykke</a:t>
            </a:r>
          </a:p>
          <a:p>
            <a:pPr lvl="1"/>
            <a:r>
              <a:rPr lang="nb-NO" sz="2000" dirty="0">
                <a:latin typeface="Arial" panose="020B0604020202020204" pitchFamily="34" charset="0"/>
                <a:cs typeface="Arial" panose="020B0604020202020204" pitchFamily="34" charset="0"/>
              </a:rPr>
              <a:t>Kontakter boligansvarlig i kommunene når det er brukere som har behov for bolig.</a:t>
            </a:r>
          </a:p>
          <a:p>
            <a:pPr lvl="1"/>
            <a:r>
              <a:rPr lang="nb-NO" sz="2000" dirty="0"/>
              <a:t>I</a:t>
            </a:r>
            <a:r>
              <a:rPr lang="nb-NO" sz="2000" dirty="0">
                <a:latin typeface="Arial" panose="020B0604020202020204" pitchFamily="34" charset="0"/>
                <a:cs typeface="Arial" panose="020B0604020202020204" pitchFamily="34" charset="0"/>
              </a:rPr>
              <a:t>ngen nedskrevne rutiner på når vi tar kontakt med andre tjenester.</a:t>
            </a:r>
          </a:p>
          <a:p>
            <a:pPr lvl="1"/>
            <a:r>
              <a:rPr lang="nb-NO" sz="1800" dirty="0">
                <a:latin typeface="Arial" panose="020B0604020202020204" pitchFamily="34" charset="0"/>
                <a:cs typeface="Arial" panose="020B0604020202020204" pitchFamily="34" charset="0"/>
              </a:rPr>
              <a:t>Tar kontakt med andre tjenester når det foreligger samtykke.</a:t>
            </a:r>
          </a:p>
          <a:p>
            <a:r>
              <a:rPr lang="nb-NO" sz="2000" dirty="0">
                <a:latin typeface="Arial" panose="020B0604020202020204" pitchFamily="34" charset="0"/>
                <a:cs typeface="Arial" panose="020B0604020202020204" pitchFamily="34" charset="0"/>
              </a:rPr>
              <a:t>Hvordan blir Nav koblet inn i enkeltsaker</a:t>
            </a:r>
            <a:r>
              <a:rPr lang="nb-NO" sz="2000" dirty="0"/>
              <a:t>?</a:t>
            </a:r>
            <a:r>
              <a:rPr lang="nb-NO" sz="2000" dirty="0">
                <a:latin typeface="Arial" panose="020B0604020202020204" pitchFamily="34" charset="0"/>
                <a:cs typeface="Arial" panose="020B0604020202020204" pitchFamily="34" charset="0"/>
              </a:rPr>
              <a:t> </a:t>
            </a:r>
          </a:p>
          <a:p>
            <a:pPr lvl="1"/>
            <a:r>
              <a:rPr lang="nb-NO" sz="2000" dirty="0"/>
              <a:t>Andre tjenester</a:t>
            </a:r>
            <a:r>
              <a:rPr lang="nb-NO" sz="2000" dirty="0">
                <a:latin typeface="Arial" panose="020B0604020202020204" pitchFamily="34" charset="0"/>
                <a:cs typeface="Arial" panose="020B0604020202020204" pitchFamily="34" charset="0"/>
              </a:rPr>
              <a:t> tar direkte kontakt med Nav-veileder eller vakttelefon, med spørsmål i enkeltsaker.</a:t>
            </a:r>
            <a:br>
              <a:rPr lang="nb-NO" sz="2000" dirty="0">
                <a:latin typeface="Arial" panose="020B0604020202020204" pitchFamily="34" charset="0"/>
                <a:cs typeface="Arial" panose="020B0604020202020204" pitchFamily="34" charset="0"/>
              </a:rPr>
            </a:br>
            <a:r>
              <a:rPr lang="nb-NO" sz="1800" dirty="0">
                <a:latin typeface="Arial" panose="020B0604020202020204" pitchFamily="34" charset="0"/>
                <a:cs typeface="Arial" panose="020B0604020202020204" pitchFamily="34" charset="0"/>
              </a:rPr>
              <a:t>Der det foreligger samtykke, veileder vi i konkret sak, ellers veileder vi på generelt grunnlag.</a:t>
            </a:r>
          </a:p>
          <a:p>
            <a:pPr marL="230400" lvl="1"/>
            <a:r>
              <a:rPr lang="nb-NO" sz="2000" dirty="0">
                <a:latin typeface="Arial" panose="020B0604020202020204" pitchFamily="34" charset="0"/>
                <a:cs typeface="Arial" panose="020B0604020202020204" pitchFamily="34" charset="0"/>
              </a:rPr>
              <a:t>Vi tenker at alle tjenester kan bli bedre på å sende signert samtykke til de tjenestene som tjenestemottaker gir fullmakt til.</a:t>
            </a:r>
          </a:p>
          <a:p>
            <a:r>
              <a:rPr lang="nb-NO" sz="2400" dirty="0"/>
              <a:t>Hvilke tanker har andre tjenester om hvordan vi kan samhandle bedre for å gi gode tverrfaglige tjenester?</a:t>
            </a:r>
          </a:p>
        </p:txBody>
      </p:sp>
      <p:sp>
        <p:nvSpPr>
          <p:cNvPr id="4" name="Plassholder for lysbildenummer 3">
            <a:extLst>
              <a:ext uri="{FF2B5EF4-FFF2-40B4-BE49-F238E27FC236}">
                <a16:creationId xmlns:a16="http://schemas.microsoft.com/office/drawing/2014/main" id="{3BB72E47-38C4-0600-3900-1BD9DF764B2E}"/>
              </a:ext>
            </a:extLst>
          </p:cNvPr>
          <p:cNvSpPr>
            <a:spLocks noGrp="1"/>
          </p:cNvSpPr>
          <p:nvPr>
            <p:ph type="sldNum" sz="quarter" idx="12"/>
          </p:nvPr>
        </p:nvSpPr>
        <p:spPr/>
        <p:txBody>
          <a:bodyPr/>
          <a:lstStyle/>
          <a:p>
            <a:fld id="{48E0F5E3-795B-4C81-A7BC-DFABDE783936}" type="slidenum">
              <a:rPr lang="nb-NO" smtClean="0"/>
              <a:t>5</a:t>
            </a:fld>
            <a:endParaRPr lang="nb-NO"/>
          </a:p>
        </p:txBody>
      </p:sp>
    </p:spTree>
    <p:extLst>
      <p:ext uri="{BB962C8B-B14F-4D97-AF65-F5344CB8AC3E}">
        <p14:creationId xmlns:p14="http://schemas.microsoft.com/office/powerpoint/2010/main" val="2264671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A0F9CA9-B65C-D81F-5C2E-6D6F30AC7646}"/>
              </a:ext>
            </a:extLst>
          </p:cNvPr>
          <p:cNvSpPr>
            <a:spLocks noGrp="1"/>
          </p:cNvSpPr>
          <p:nvPr>
            <p:ph type="title"/>
          </p:nvPr>
        </p:nvSpPr>
        <p:spPr>
          <a:xfrm>
            <a:off x="838200" y="482400"/>
            <a:ext cx="10515600" cy="568733"/>
          </a:xfrm>
        </p:spPr>
        <p:txBody>
          <a:bodyPr>
            <a:normAutofit/>
          </a:bodyPr>
          <a:lstStyle/>
          <a:p>
            <a:r>
              <a:rPr lang="nb-NO" sz="2400" dirty="0"/>
              <a:t>Hva ønsker Nav fra andre enheter?</a:t>
            </a:r>
          </a:p>
        </p:txBody>
      </p:sp>
      <p:sp>
        <p:nvSpPr>
          <p:cNvPr id="3" name="Plassholder for innhold 2">
            <a:extLst>
              <a:ext uri="{FF2B5EF4-FFF2-40B4-BE49-F238E27FC236}">
                <a16:creationId xmlns:a16="http://schemas.microsoft.com/office/drawing/2014/main" id="{1225E136-34D6-9A8F-9828-4D17EBF3E6C9}"/>
              </a:ext>
            </a:extLst>
          </p:cNvPr>
          <p:cNvSpPr>
            <a:spLocks noGrp="1"/>
          </p:cNvSpPr>
          <p:nvPr>
            <p:ph idx="1"/>
          </p:nvPr>
        </p:nvSpPr>
        <p:spPr>
          <a:xfrm>
            <a:off x="838200" y="1298962"/>
            <a:ext cx="10515600" cy="4878002"/>
          </a:xfrm>
        </p:spPr>
        <p:txBody>
          <a:bodyPr>
            <a:normAutofit fontScale="92500" lnSpcReduction="20000"/>
          </a:bodyPr>
          <a:lstStyle/>
          <a:p>
            <a:r>
              <a:rPr lang="nb-NO" sz="2400" dirty="0"/>
              <a:t>Nav ønsker å få vite mer om de andre kommunale enhetene og deres tjenester.</a:t>
            </a:r>
          </a:p>
          <a:p>
            <a:r>
              <a:rPr lang="nb-NO" sz="2400" dirty="0"/>
              <a:t>Vi ønsker at de andre kommunale enhetene skal få vite mer om Nav og våre tjenester.</a:t>
            </a:r>
          </a:p>
          <a:p>
            <a:r>
              <a:rPr lang="nb-NO" sz="2400" dirty="0"/>
              <a:t>Hvordan kan vi løse dette? </a:t>
            </a:r>
          </a:p>
          <a:p>
            <a:r>
              <a:rPr lang="nb-NO" sz="2200" dirty="0"/>
              <a:t>Nav ønsker å komme tidligere inn med bistand innenfor økonomi- og gjeldsproblematikk. </a:t>
            </a:r>
            <a:br>
              <a:rPr lang="nb-NO" sz="2200" dirty="0"/>
            </a:br>
            <a:r>
              <a:rPr lang="nb-NO" sz="2200" dirty="0"/>
              <a:t>Økonomiske problemer er et tabu-område som kan være svært skambelagt.</a:t>
            </a:r>
          </a:p>
          <a:p>
            <a:r>
              <a:rPr lang="nb-NO" sz="2200" dirty="0"/>
              <a:t>Vi ønsker at dere skal ha som rutine å stille spørsmål om økonomi i deres oppfølging av enkeltpersoner eller familier.</a:t>
            </a:r>
          </a:p>
          <a:p>
            <a:pPr lvl="1"/>
            <a:r>
              <a:rPr lang="nb-NO" sz="1900" dirty="0"/>
              <a:t>Eks. ved graviditet – Hvordan vil barnet påvirke økonomien? Har de det de trenger? Hvilke inntekter har f.eks. mor fremover, engangsstønad – foreldrepenger? Hvordan fordele engangsstønaden (92.648,-) klær-utstyr-levekostnader?</a:t>
            </a:r>
          </a:p>
          <a:p>
            <a:pPr lvl="1"/>
            <a:r>
              <a:rPr lang="nb-NO" sz="1900" dirty="0"/>
              <a:t>Eks. fritidsaktiviteter barn og unge; utgifter og utstyr</a:t>
            </a:r>
          </a:p>
          <a:p>
            <a:pPr lvl="1"/>
            <a:r>
              <a:rPr lang="nb-NO" sz="1900" dirty="0"/>
              <a:t>Eks. restanser på barnehage, SFO, husleie, kulturskole – tidlig inn før restansene blir for store</a:t>
            </a:r>
          </a:p>
          <a:p>
            <a:r>
              <a:rPr lang="nb-NO" sz="2200" dirty="0"/>
              <a:t>Vi ønsker at dere informerer om at Nav har en gratis tjeneste med opplysning, råd og veiledning innenfor økonomi og gjeldsrådgivning.</a:t>
            </a:r>
          </a:p>
          <a:p>
            <a:r>
              <a:rPr lang="nb-NO" sz="2200" dirty="0"/>
              <a:t>Vi ønsker at dere skal tilby å ta kontakt med Nav sammen med vedkommende.</a:t>
            </a:r>
          </a:p>
          <a:p>
            <a:r>
              <a:rPr lang="nb-NO" sz="2200" dirty="0"/>
              <a:t>Hvis det er mulig og ønskelig for dere, tilby å være med i første samtale med Nav.</a:t>
            </a:r>
          </a:p>
        </p:txBody>
      </p:sp>
      <p:sp>
        <p:nvSpPr>
          <p:cNvPr id="4" name="Plassholder for lysbildenummer 3">
            <a:extLst>
              <a:ext uri="{FF2B5EF4-FFF2-40B4-BE49-F238E27FC236}">
                <a16:creationId xmlns:a16="http://schemas.microsoft.com/office/drawing/2014/main" id="{D945FB30-0D70-E1BB-E35C-2C50D1DFECE4}"/>
              </a:ext>
            </a:extLst>
          </p:cNvPr>
          <p:cNvSpPr>
            <a:spLocks noGrp="1"/>
          </p:cNvSpPr>
          <p:nvPr>
            <p:ph type="sldNum" sz="quarter" idx="12"/>
          </p:nvPr>
        </p:nvSpPr>
        <p:spPr/>
        <p:txBody>
          <a:bodyPr/>
          <a:lstStyle/>
          <a:p>
            <a:fld id="{95102788-B3AA-6746-B4E5-C52EBB4D0CEE}" type="slidenum">
              <a:rPr lang="nb-NO" smtClean="0"/>
              <a:t>6</a:t>
            </a:fld>
            <a:endParaRPr lang="nb-NO"/>
          </a:p>
        </p:txBody>
      </p:sp>
    </p:spTree>
    <p:extLst>
      <p:ext uri="{BB962C8B-B14F-4D97-AF65-F5344CB8AC3E}">
        <p14:creationId xmlns:p14="http://schemas.microsoft.com/office/powerpoint/2010/main" val="3532513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C5FD23E-C1BB-7586-90E0-7890D24A6DC3}"/>
              </a:ext>
            </a:extLst>
          </p:cNvPr>
          <p:cNvSpPr>
            <a:spLocks noGrp="1"/>
          </p:cNvSpPr>
          <p:nvPr>
            <p:ph type="title"/>
          </p:nvPr>
        </p:nvSpPr>
        <p:spPr>
          <a:xfrm>
            <a:off x="838200" y="482400"/>
            <a:ext cx="10515600" cy="606661"/>
          </a:xfrm>
        </p:spPr>
        <p:txBody>
          <a:bodyPr>
            <a:normAutofit/>
          </a:bodyPr>
          <a:lstStyle/>
          <a:p>
            <a:r>
              <a:rPr lang="nb-NO" sz="2400" dirty="0"/>
              <a:t>Hva forventer andre tjenester fra Nav?</a:t>
            </a:r>
          </a:p>
        </p:txBody>
      </p:sp>
      <p:sp>
        <p:nvSpPr>
          <p:cNvPr id="3" name="Plassholder for innhold 2">
            <a:extLst>
              <a:ext uri="{FF2B5EF4-FFF2-40B4-BE49-F238E27FC236}">
                <a16:creationId xmlns:a16="http://schemas.microsoft.com/office/drawing/2014/main" id="{7EF2A03D-B38B-F354-A2F7-686DE441C527}"/>
              </a:ext>
            </a:extLst>
          </p:cNvPr>
          <p:cNvSpPr>
            <a:spLocks noGrp="1"/>
          </p:cNvSpPr>
          <p:nvPr>
            <p:ph idx="1"/>
          </p:nvPr>
        </p:nvSpPr>
        <p:spPr>
          <a:xfrm>
            <a:off x="838200" y="1387929"/>
            <a:ext cx="10515600" cy="4789034"/>
          </a:xfrm>
        </p:spPr>
        <p:txBody>
          <a:bodyPr>
            <a:normAutofit lnSpcReduction="10000"/>
          </a:bodyPr>
          <a:lstStyle/>
          <a:p>
            <a:r>
              <a:rPr lang="nb-NO" sz="2400" dirty="0"/>
              <a:t>Nav erfarer at andre tjenester har forventninger om hva vi skal innvilge økonomisk stønad til. </a:t>
            </a:r>
            <a:br>
              <a:rPr lang="nb-NO" sz="2400" dirty="0"/>
            </a:br>
            <a:r>
              <a:rPr lang="nb-NO" sz="2000" dirty="0"/>
              <a:t>For eksempel:</a:t>
            </a:r>
          </a:p>
          <a:p>
            <a:pPr lvl="1"/>
            <a:r>
              <a:rPr lang="nb-NO" sz="2000" dirty="0"/>
              <a:t>Foreldre har tilgang og disposisjonsrett til barnas sparepenger, og foreldre velger å bruke disse midlene. I noen tilfeller forventer andre tjenester at Nav skal betale pengene tilbake til barna.</a:t>
            </a:r>
          </a:p>
          <a:p>
            <a:pPr lvl="1"/>
            <a:r>
              <a:rPr lang="nb-NO" sz="2000" dirty="0"/>
              <a:t>Betale utgifter til førerkort, kjøp av bil, dekke bilutgifter, bilreparasjoner, bilforsikringer mm.</a:t>
            </a:r>
          </a:p>
          <a:p>
            <a:pPr lvl="1"/>
            <a:r>
              <a:rPr lang="nb-NO" sz="2000" dirty="0"/>
              <a:t>Stønad til ungdom som velger å gå på Folkehøgskole der stipend/studielån ikke strekker til.</a:t>
            </a:r>
          </a:p>
          <a:p>
            <a:pPr lvl="1"/>
            <a:r>
              <a:rPr lang="nb-NO" sz="2000" dirty="0"/>
              <a:t>Tannbehandling for flyktninger, voksne og barn, som bosettes i kommunen.</a:t>
            </a:r>
          </a:p>
          <a:p>
            <a:pPr lvl="1"/>
            <a:r>
              <a:rPr lang="nb-NO" sz="2000" dirty="0"/>
              <a:t>Flytting til annen kommune i integreringsperioden som er fem år.</a:t>
            </a:r>
          </a:p>
          <a:p>
            <a:pPr lvl="1"/>
            <a:r>
              <a:rPr lang="nb-NO" sz="2000" dirty="0"/>
              <a:t>Stønad til ungdom under 18 år hvor familie velger at denne skal flytte ut fra hjemmet, og bosette seg i andre kommuner.</a:t>
            </a:r>
          </a:p>
          <a:p>
            <a:pPr marL="230400" lvl="1">
              <a:spcBef>
                <a:spcPts val="1000"/>
              </a:spcBef>
            </a:pPr>
            <a:r>
              <a:rPr lang="nb-NO" dirty="0"/>
              <a:t>Dette skaper forventninger hos den enkelte tjenestemottaker fordi de mener de har blitt lovet økonomisk hjelp, og at dette er en rettighet de har. </a:t>
            </a:r>
          </a:p>
          <a:p>
            <a:pPr lvl="1"/>
            <a:endParaRPr lang="nb-NO" dirty="0"/>
          </a:p>
        </p:txBody>
      </p:sp>
    </p:spTree>
    <p:extLst>
      <p:ext uri="{BB962C8B-B14F-4D97-AF65-F5344CB8AC3E}">
        <p14:creationId xmlns:p14="http://schemas.microsoft.com/office/powerpoint/2010/main" val="2449577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4EE05C8-A8EA-D352-BC0D-CA70B1E629A4}"/>
              </a:ext>
            </a:extLst>
          </p:cNvPr>
          <p:cNvSpPr>
            <a:spLocks noGrp="1"/>
          </p:cNvSpPr>
          <p:nvPr>
            <p:ph type="title"/>
          </p:nvPr>
        </p:nvSpPr>
        <p:spPr>
          <a:xfrm>
            <a:off x="838200" y="482400"/>
            <a:ext cx="10515600" cy="756740"/>
          </a:xfrm>
        </p:spPr>
        <p:txBody>
          <a:bodyPr>
            <a:normAutofit/>
          </a:bodyPr>
          <a:lstStyle/>
          <a:p>
            <a:r>
              <a:rPr lang="nb-NO" sz="2400" dirty="0"/>
              <a:t>Barnets beste vurderinger</a:t>
            </a:r>
          </a:p>
        </p:txBody>
      </p:sp>
      <p:sp>
        <p:nvSpPr>
          <p:cNvPr id="3" name="Plassholder for innhold 2">
            <a:extLst>
              <a:ext uri="{FF2B5EF4-FFF2-40B4-BE49-F238E27FC236}">
                <a16:creationId xmlns:a16="http://schemas.microsoft.com/office/drawing/2014/main" id="{ED15CE55-45F4-6701-3002-61E3D43B418B}"/>
              </a:ext>
            </a:extLst>
          </p:cNvPr>
          <p:cNvSpPr>
            <a:spLocks noGrp="1"/>
          </p:cNvSpPr>
          <p:nvPr>
            <p:ph idx="1"/>
          </p:nvPr>
        </p:nvSpPr>
        <p:spPr>
          <a:xfrm>
            <a:off x="838200" y="1375873"/>
            <a:ext cx="10515600" cy="4801090"/>
          </a:xfrm>
        </p:spPr>
        <p:txBody>
          <a:bodyPr>
            <a:normAutofit/>
          </a:bodyPr>
          <a:lstStyle/>
          <a:p>
            <a:r>
              <a:rPr lang="nb-NO" sz="2400" dirty="0"/>
              <a:t>Alle tjenester skal gjøre vurderinger på hva som er barnets beste</a:t>
            </a:r>
          </a:p>
          <a:p>
            <a:r>
              <a:rPr lang="nb-NO" sz="2400" dirty="0"/>
              <a:t>Det er utarbeidet et egen veileder for oss som jobber i Nav.</a:t>
            </a:r>
          </a:p>
          <a:p>
            <a:pPr lvl="1"/>
            <a:r>
              <a:rPr lang="nb-NO" sz="2000" i="1" dirty="0"/>
              <a:t>En barnerettighetsvurdering er en strukturert vurdering som sikrer at konsekvensene for barn er kartlagt, barnets beste vurdert og at vi i tilstrekkelig grad tar hensyn til dette ved avgjørelsene vi tar. Poenget med barnerettighetsvurderingene er at de skal gjøres før avgjørelser blir tatt, slik at vi kan hindre eller begrense avgjørelser som får negative konsekvenser for barn og unge.</a:t>
            </a:r>
          </a:p>
          <a:p>
            <a:pPr lvl="1"/>
            <a:endParaRPr lang="nb-NO" sz="2000" i="1" dirty="0"/>
          </a:p>
          <a:p>
            <a:r>
              <a:rPr lang="nb-NO" sz="2400" dirty="0"/>
              <a:t>Tanker:</a:t>
            </a:r>
            <a:br>
              <a:rPr lang="nb-NO" sz="2400" dirty="0"/>
            </a:br>
            <a:r>
              <a:rPr lang="nb-NO" sz="2400" dirty="0"/>
              <a:t>Når alle tjenestene gjør barnets beste vurderinger innen for sitt fagfelt, og tjenestene ikke alltid samhandler i den enkelte sak, hvilken tjenestes «barnets beste vurdering» trumfer de andre? </a:t>
            </a:r>
            <a:br>
              <a:rPr lang="nb-NO" sz="2400" dirty="0"/>
            </a:br>
            <a:r>
              <a:rPr lang="nb-NO" sz="2400" dirty="0"/>
              <a:t>Kan vi komme til en felles enighet gjennom samhandling?</a:t>
            </a:r>
          </a:p>
        </p:txBody>
      </p:sp>
      <p:sp>
        <p:nvSpPr>
          <p:cNvPr id="4" name="Plassholder for lysbildenummer 3">
            <a:extLst>
              <a:ext uri="{FF2B5EF4-FFF2-40B4-BE49-F238E27FC236}">
                <a16:creationId xmlns:a16="http://schemas.microsoft.com/office/drawing/2014/main" id="{ADEDD9CB-F15E-2337-055A-A065DB1543C6}"/>
              </a:ext>
            </a:extLst>
          </p:cNvPr>
          <p:cNvSpPr>
            <a:spLocks noGrp="1"/>
          </p:cNvSpPr>
          <p:nvPr>
            <p:ph type="sldNum" sz="quarter" idx="12"/>
          </p:nvPr>
        </p:nvSpPr>
        <p:spPr/>
        <p:txBody>
          <a:bodyPr/>
          <a:lstStyle/>
          <a:p>
            <a:fld id="{95102788-B3AA-6746-B4E5-C52EBB4D0CEE}" type="slidenum">
              <a:rPr lang="nb-NO" smtClean="0"/>
              <a:t>8</a:t>
            </a:fld>
            <a:endParaRPr lang="nb-NO"/>
          </a:p>
        </p:txBody>
      </p:sp>
    </p:spTree>
    <p:extLst>
      <p:ext uri="{BB962C8B-B14F-4D97-AF65-F5344CB8AC3E}">
        <p14:creationId xmlns:p14="http://schemas.microsoft.com/office/powerpoint/2010/main" val="4111090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5601C8D5-E152-18D5-59CB-AD7C151EADA6}"/>
              </a:ext>
            </a:extLst>
          </p:cNvPr>
          <p:cNvSpPr>
            <a:spLocks noGrp="1"/>
          </p:cNvSpPr>
          <p:nvPr>
            <p:ph type="title"/>
          </p:nvPr>
        </p:nvSpPr>
        <p:spPr>
          <a:xfrm>
            <a:off x="838200" y="365126"/>
            <a:ext cx="10515600" cy="603596"/>
          </a:xfrm>
        </p:spPr>
        <p:txBody>
          <a:bodyPr>
            <a:normAutofit/>
          </a:bodyPr>
          <a:lstStyle/>
          <a:p>
            <a:r>
              <a:rPr lang="nb-NO" sz="2400" dirty="0">
                <a:solidFill>
                  <a:srgbClr val="C00000"/>
                </a:solidFill>
                <a:latin typeface="Arial" panose="020B0604020202020204" pitchFamily="34" charset="0"/>
                <a:cs typeface="Arial" panose="020B0604020202020204" pitchFamily="34" charset="0"/>
              </a:rPr>
              <a:t>Taushetsplikt og samtykke</a:t>
            </a:r>
          </a:p>
        </p:txBody>
      </p:sp>
      <p:sp>
        <p:nvSpPr>
          <p:cNvPr id="3" name="Plassholder for innhold 2">
            <a:extLst>
              <a:ext uri="{FF2B5EF4-FFF2-40B4-BE49-F238E27FC236}">
                <a16:creationId xmlns:a16="http://schemas.microsoft.com/office/drawing/2014/main" id="{B41A8E0B-04DE-3073-17F6-CF0D47E9B2F6}"/>
              </a:ext>
            </a:extLst>
          </p:cNvPr>
          <p:cNvSpPr>
            <a:spLocks noGrp="1"/>
          </p:cNvSpPr>
          <p:nvPr>
            <p:ph idx="1"/>
          </p:nvPr>
        </p:nvSpPr>
        <p:spPr>
          <a:xfrm>
            <a:off x="838200" y="968722"/>
            <a:ext cx="10515600" cy="5208242"/>
          </a:xfrm>
        </p:spPr>
        <p:txBody>
          <a:bodyPr>
            <a:noAutofit/>
          </a:bodyPr>
          <a:lstStyle/>
          <a:p>
            <a:pPr marL="230400" lvl="2" indent="-230400"/>
            <a:r>
              <a:rPr lang="nb-NO" dirty="0">
                <a:latin typeface="Arial" panose="020B0604020202020204" pitchFamily="34" charset="0"/>
                <a:cs typeface="Arial" panose="020B0604020202020204" pitchFamily="34" charset="0"/>
              </a:rPr>
              <a:t>Innad i Nav er det strenge regler for hvem i Nav-kontoret som skal ha tilgang til dokumenter i de ulike fagområdene. Personvernhensynet er svært strengt og den enkelte ansatte må be om tilgang i helt konkrete saker. </a:t>
            </a:r>
          </a:p>
          <a:p>
            <a:pPr marL="230400" lvl="2" indent="-230400"/>
            <a:r>
              <a:rPr lang="nb-NO" dirty="0">
                <a:latin typeface="Arial" panose="020B0604020202020204" pitchFamily="34" charset="0"/>
                <a:cs typeface="Arial" panose="020B0604020202020204" pitchFamily="34" charset="0"/>
              </a:rPr>
              <a:t>Det kreves skriftlig samtykke for at Nav skal dele informasjon med andre personer og offentlige tjenester.</a:t>
            </a:r>
          </a:p>
          <a:p>
            <a:r>
              <a:rPr lang="nb-NO" sz="2000" dirty="0">
                <a:latin typeface="Arial" panose="020B0604020202020204" pitchFamily="34" charset="0"/>
                <a:cs typeface="Arial" panose="020B0604020202020204" pitchFamily="34" charset="0"/>
              </a:rPr>
              <a:t>Samtykke/fullmakt skal gis frivillig.</a:t>
            </a:r>
          </a:p>
          <a:p>
            <a:r>
              <a:rPr lang="nb-NO" sz="2000" dirty="0">
                <a:latin typeface="Arial" panose="020B0604020202020204" pitchFamily="34" charset="0"/>
                <a:cs typeface="Arial" panose="020B0604020202020204" pitchFamily="34" charset="0"/>
              </a:rPr>
              <a:t>Samtykke bør være skriftlig, hvis muntlig samtykke skal det skrives ned og signeres av tjenestemottaker ved første anledning.</a:t>
            </a:r>
          </a:p>
          <a:p>
            <a:r>
              <a:rPr lang="nb-NO" sz="2000" dirty="0">
                <a:latin typeface="Arial" panose="020B0604020202020204" pitchFamily="34" charset="0"/>
                <a:cs typeface="Arial" panose="020B0604020202020204" pitchFamily="34" charset="0"/>
              </a:rPr>
              <a:t>Samtykke skal være informert, dvs. det skal gå frem hva det gis lov til å dele, og hvilke tjenester som får lov til å dele.</a:t>
            </a:r>
          </a:p>
          <a:p>
            <a:r>
              <a:rPr lang="nb-NO" sz="2000" dirty="0">
                <a:latin typeface="Arial" panose="020B0604020202020204" pitchFamily="34" charset="0"/>
                <a:cs typeface="Arial" panose="020B0604020202020204" pitchFamily="34" charset="0"/>
              </a:rPr>
              <a:t>Samtykke skal være tidsbegrenset.</a:t>
            </a:r>
          </a:p>
          <a:p>
            <a:r>
              <a:rPr lang="nb-NO" sz="2000" dirty="0">
                <a:latin typeface="Arial" panose="020B0604020202020204" pitchFamily="34" charset="0"/>
                <a:cs typeface="Arial" panose="020B0604020202020204" pitchFamily="34" charset="0"/>
              </a:rPr>
              <a:t>Tynset kommune har utarbeidet et eget samtykkeskjema; </a:t>
            </a:r>
            <a:br>
              <a:rPr lang="nb-NO" sz="2000" dirty="0">
                <a:latin typeface="Arial" panose="020B0604020202020204" pitchFamily="34" charset="0"/>
                <a:cs typeface="Arial" panose="020B0604020202020204" pitchFamily="34" charset="0"/>
              </a:rPr>
            </a:br>
            <a:r>
              <a:rPr lang="nb-NO" sz="2000" dirty="0">
                <a:latin typeface="Arial" panose="020B0604020202020204" pitchFamily="34" charset="0"/>
                <a:cs typeface="Arial" panose="020B0604020202020204" pitchFamily="34" charset="0"/>
              </a:rPr>
              <a:t>«</a:t>
            </a:r>
            <a:r>
              <a:rPr lang="nb-NO" sz="2000" i="1" dirty="0">
                <a:effectLst/>
                <a:latin typeface="Arial" panose="020B0604020202020204" pitchFamily="34" charset="0"/>
                <a:ea typeface="Calibri" panose="020F0502020204030204" pitchFamily="34" charset="0"/>
                <a:cs typeface="Arial" panose="020B0604020202020204" pitchFamily="34" charset="0"/>
              </a:rPr>
              <a:t>Samtykke til oppheving av taushetsplikt og utveksling av opplysninger i tverrfaglig samarbeid.»</a:t>
            </a:r>
          </a:p>
          <a:p>
            <a:r>
              <a:rPr lang="nb-NO" sz="2000" dirty="0">
                <a:ea typeface="Calibri" panose="020F0502020204030204" pitchFamily="34" charset="0"/>
              </a:rPr>
              <a:t>Alvdal kommune har også utarbeidet et felles samtykkeskjema (litt vanskelig å finne på hjemmesiden)</a:t>
            </a:r>
            <a:endParaRPr lang="nb-NO" sz="2000"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Plassholder for lysbildenummer 3">
            <a:extLst>
              <a:ext uri="{FF2B5EF4-FFF2-40B4-BE49-F238E27FC236}">
                <a16:creationId xmlns:a16="http://schemas.microsoft.com/office/drawing/2014/main" id="{487E2AF3-39E2-8A61-AD76-95F42A34B5F5}"/>
              </a:ext>
            </a:extLst>
          </p:cNvPr>
          <p:cNvSpPr>
            <a:spLocks noGrp="1"/>
          </p:cNvSpPr>
          <p:nvPr>
            <p:ph type="sldNum" sz="quarter" idx="12"/>
          </p:nvPr>
        </p:nvSpPr>
        <p:spPr/>
        <p:txBody>
          <a:bodyPr/>
          <a:lstStyle/>
          <a:p>
            <a:fld id="{95102788-B3AA-6746-B4E5-C52EBB4D0CEE}" type="slidenum">
              <a:rPr lang="nb-NO" smtClean="0"/>
              <a:t>9</a:t>
            </a:fld>
            <a:endParaRPr lang="nb-NO"/>
          </a:p>
        </p:txBody>
      </p:sp>
    </p:spTree>
    <p:extLst>
      <p:ext uri="{BB962C8B-B14F-4D97-AF65-F5344CB8AC3E}">
        <p14:creationId xmlns:p14="http://schemas.microsoft.com/office/powerpoint/2010/main" val="2578950733"/>
      </p:ext>
    </p:extLst>
  </p:cSld>
  <p:clrMapOvr>
    <a:masterClrMapping/>
  </p:clrMapOvr>
</p:sld>
</file>

<file path=ppt/theme/theme1.xml><?xml version="1.0" encoding="utf-8"?>
<a:theme xmlns:a="http://schemas.openxmlformats.org/drawingml/2006/main" name="Office-tema">
  <a:themeElements>
    <a:clrScheme name="NAV">
      <a:dk1>
        <a:srgbClr val="000000"/>
      </a:dk1>
      <a:lt1>
        <a:srgbClr val="FFFFFF"/>
      </a:lt1>
      <a:dk2>
        <a:srgbClr val="3E3832"/>
      </a:dk2>
      <a:lt2>
        <a:srgbClr val="E9E7E7"/>
      </a:lt2>
      <a:accent1>
        <a:srgbClr val="C30000"/>
      </a:accent1>
      <a:accent2>
        <a:srgbClr val="0067C5"/>
      </a:accent2>
      <a:accent3>
        <a:srgbClr val="A2AD00"/>
      </a:accent3>
      <a:accent4>
        <a:srgbClr val="FF9100"/>
      </a:accent4>
      <a:accent5>
        <a:srgbClr val="06893A"/>
      </a:accent5>
      <a:accent6>
        <a:srgbClr val="634689"/>
      </a:accent6>
      <a:hlink>
        <a:srgbClr val="0067C5"/>
      </a:hlink>
      <a:folHlink>
        <a:srgbClr val="63468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92DA66B1-6A7D-DD48-A514-C1747DCBC43A}" vid="{A8BD521C-0F0C-5544-AF5C-352DF7DD6094}"/>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B4ABC25B1A7F4546834DC07304BFE463" ma:contentTypeVersion="6" ma:contentTypeDescription="Opprett et nytt dokument." ma:contentTypeScope="" ma:versionID="0c06d48ba59beffcc24702413f088e61">
  <xsd:schema xmlns:xsd="http://www.w3.org/2001/XMLSchema" xmlns:xs="http://www.w3.org/2001/XMLSchema" xmlns:p="http://schemas.microsoft.com/office/2006/metadata/properties" xmlns:ns2="3edffd6d-c9d2-433e-b06a-63d0c11731a1" xmlns:ns3="a2d28713-6eb6-4aa0-943b-5496727ef1a0" targetNamespace="http://schemas.microsoft.com/office/2006/metadata/properties" ma:root="true" ma:fieldsID="0ba01c59eb7799a8e166bb74cb4a48a7" ns2:_="" ns3:_="">
    <xsd:import namespace="3edffd6d-c9d2-433e-b06a-63d0c11731a1"/>
    <xsd:import namespace="a2d28713-6eb6-4aa0-943b-5496727ef1a0"/>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dffd6d-c9d2-433e-b06a-63d0c11731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2d28713-6eb6-4aa0-943b-5496727ef1a0" elementFormDefault="qualified">
    <xsd:import namespace="http://schemas.microsoft.com/office/2006/documentManagement/types"/>
    <xsd:import namespace="http://schemas.microsoft.com/office/infopath/2007/PartnerControls"/>
    <xsd:element name="SharedWithUsers" ma:index="10"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0BA16CF-69EA-4443-BEE0-73385E2EEDD0}">
  <ds:schemaRefs>
    <ds:schemaRef ds:uri="http://schemas.microsoft.com/sharepoint/v3/contenttype/forms"/>
  </ds:schemaRefs>
</ds:datastoreItem>
</file>

<file path=customXml/itemProps2.xml><?xml version="1.0" encoding="utf-8"?>
<ds:datastoreItem xmlns:ds="http://schemas.openxmlformats.org/officeDocument/2006/customXml" ds:itemID="{A567644B-F489-4133-B166-F79D4D4987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dffd6d-c9d2-433e-b06a-63d0c11731a1"/>
    <ds:schemaRef ds:uri="a2d28713-6eb6-4aa0-943b-5496727ef1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C591905-A811-45D1-A44B-D4999240A5F2}">
  <ds:schemaRefs>
    <ds:schemaRef ds:uri="http://schemas.microsoft.com/office/2006/documentManagement/types"/>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3edffd6d-c9d2-433e-b06a-63d0c11731a1"/>
    <ds:schemaRef ds:uri="a2d28713-6eb6-4aa0-943b-5496727ef1a0"/>
    <ds:schemaRef ds:uri="http://www.w3.org/XML/1998/namespace"/>
    <ds:schemaRef ds:uri="http://purl.org/dc/elements/1.1/"/>
  </ds:schemaRefs>
</ds:datastoreItem>
</file>

<file path=docMetadata/LabelInfo.xml><?xml version="1.0" encoding="utf-8"?>
<clbl:labelList xmlns:clbl="http://schemas.microsoft.com/office/2020/mipLabelMetadata">
  <clbl:label id="{212bd051-3cbd-4059-9cab-7aa5ee516997}" enabled="0" method="" siteId="{212bd051-3cbd-4059-9cab-7aa5ee516997}" removed="1"/>
  <clbl:label id="{d3491420-1ae2-4120-89e6-e6f668f067e2}" enabled="1" method="Standard" siteId="{62366534-1ec3-4962-8869-9b5535279d0b}" removed="0"/>
</clbl:labelList>
</file>

<file path=docProps/app.xml><?xml version="1.0" encoding="utf-8"?>
<Properties xmlns="http://schemas.openxmlformats.org/officeDocument/2006/extended-properties" xmlns:vt="http://schemas.openxmlformats.org/officeDocument/2006/docPropsVTypes">
  <Template>NAV_Rød</Template>
  <TotalTime>1034</TotalTime>
  <Words>2531</Words>
  <Application>Microsoft Office PowerPoint</Application>
  <PresentationFormat>Widescreen</PresentationFormat>
  <Paragraphs>245</Paragraphs>
  <Slides>16</Slides>
  <Notes>1</Notes>
  <HiddenSlides>0</HiddenSlides>
  <MMClips>0</MMClips>
  <ScaleCrop>false</ScaleCrop>
  <HeadingPairs>
    <vt:vector size="6" baseType="variant">
      <vt:variant>
        <vt:lpstr>Brukte skrifter</vt:lpstr>
      </vt:variant>
      <vt:variant>
        <vt:i4>5</vt:i4>
      </vt:variant>
      <vt:variant>
        <vt:lpstr>Tema</vt:lpstr>
      </vt:variant>
      <vt:variant>
        <vt:i4>1</vt:i4>
      </vt:variant>
      <vt:variant>
        <vt:lpstr>Lysbildetitler</vt:lpstr>
      </vt:variant>
      <vt:variant>
        <vt:i4>16</vt:i4>
      </vt:variant>
    </vt:vector>
  </HeadingPairs>
  <TitlesOfParts>
    <vt:vector size="22" baseType="lpstr">
      <vt:lpstr>Aptos</vt:lpstr>
      <vt:lpstr>Arial</vt:lpstr>
      <vt:lpstr>Calibri</vt:lpstr>
      <vt:lpstr>Segoe UI</vt:lpstr>
      <vt:lpstr>Symbol</vt:lpstr>
      <vt:lpstr>Office-tema</vt:lpstr>
      <vt:lpstr>Nav Nord-Østerdal</vt:lpstr>
      <vt:lpstr>Bedre tidlig innsats (BTI)</vt:lpstr>
      <vt:lpstr>Nav sin rolle i oppvekstreformen</vt:lpstr>
      <vt:lpstr>Samhandlingsarenaer hvor Nav deltar i dag</vt:lpstr>
      <vt:lpstr>Hvordan gi gode og tverrfaglige tjenester til barn, unge og deres familier?</vt:lpstr>
      <vt:lpstr>Hva ønsker Nav fra andre enheter?</vt:lpstr>
      <vt:lpstr>Hva forventer andre tjenester fra Nav?</vt:lpstr>
      <vt:lpstr>Barnets beste vurderinger</vt:lpstr>
      <vt:lpstr>Taushetsplikt og samtykke</vt:lpstr>
      <vt:lpstr>Taushetsplikt og samtykke forts.</vt:lpstr>
      <vt:lpstr> NAV kommer i kontakt med... </vt:lpstr>
      <vt:lpstr>Hva som omhandler statlig og kommunalt ansvar</vt:lpstr>
      <vt:lpstr>Sosiale tjenester</vt:lpstr>
      <vt:lpstr>Sosiale tjenester forts.</vt:lpstr>
      <vt:lpstr>Satsingsområder i Nav 2025,  jf. Statens mål og disp. og kommunebrevet fra AV-dir.</vt:lpstr>
      <vt:lpstr>Satsingsområder forts.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Johnsgård, Susanne Vasskog</dc:creator>
  <cp:keywords/>
  <dc:description/>
  <cp:lastModifiedBy>Heidi Øien</cp:lastModifiedBy>
  <cp:revision>6</cp:revision>
  <cp:lastPrinted>2025-04-24T09:22:34Z</cp:lastPrinted>
  <dcterms:created xsi:type="dcterms:W3CDTF">2025-03-20T10:17:37Z</dcterms:created>
  <dcterms:modified xsi:type="dcterms:W3CDTF">2025-05-26T10:19:48Z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0x010100B4ABC25B1A7F4546834DC07304BFE463</vt:lpwstr>
  </property>
  <property fmtid="{D5CDD505-2E9C-101B-9397-08002B2CF9AE}" pid="3" name="MSIP_Label_d3491420-1ae2-4120-89e6-e6f668f067e2_Enabled">
    <vt:lpwstr>true</vt:lpwstr>
  </property>
  <property fmtid="{D5CDD505-2E9C-101B-9397-08002B2CF9AE}" pid="4" name="MSIP_Label_d3491420-1ae2-4120-89e6-e6f668f067e2_SetDate">
    <vt:lpwstr>2020-07-17T09:01:45Z</vt:lpwstr>
  </property>
  <property fmtid="{D5CDD505-2E9C-101B-9397-08002B2CF9AE}" pid="5" name="MSIP_Label_d3491420-1ae2-4120-89e6-e6f668f067e2_Method">
    <vt:lpwstr>Standard</vt:lpwstr>
  </property>
  <property fmtid="{D5CDD505-2E9C-101B-9397-08002B2CF9AE}" pid="6" name="MSIP_Label_d3491420-1ae2-4120-89e6-e6f668f067e2_Name">
    <vt:lpwstr>d3491420-1ae2-4120-89e6-e6f668f067e2</vt:lpwstr>
  </property>
  <property fmtid="{D5CDD505-2E9C-101B-9397-08002B2CF9AE}" pid="7" name="MSIP_Label_d3491420-1ae2-4120-89e6-e6f668f067e2_SiteId">
    <vt:lpwstr>62366534-1ec3-4962-8869-9b5535279d0b</vt:lpwstr>
  </property>
  <property fmtid="{D5CDD505-2E9C-101B-9397-08002B2CF9AE}" pid="8" name="MSIP_Label_d3491420-1ae2-4120-89e6-e6f668f067e2_ActionId">
    <vt:lpwstr>6aab726e-71e4-4161-a674-ca875e604b1a</vt:lpwstr>
  </property>
  <property fmtid="{D5CDD505-2E9C-101B-9397-08002B2CF9AE}" pid="9" name="MSIP_Label_d3491420-1ae2-4120-89e6-e6f668f067e2_ContentBits">
    <vt:lpwstr>0</vt:lpwstr>
  </property>
  <property fmtid="{D5CDD505-2E9C-101B-9397-08002B2CF9AE}" pid="10" name="Order">
    <vt:r8>100</vt:r8>
  </property>
  <property fmtid="{D5CDD505-2E9C-101B-9397-08002B2CF9AE}" pid="11" name="xd_Signature">
    <vt:bool>false</vt:bool>
  </property>
  <property fmtid="{D5CDD505-2E9C-101B-9397-08002B2CF9AE}" pid="12" name="xd_ProgID">
    <vt:lpwstr/>
  </property>
  <property fmtid="{D5CDD505-2E9C-101B-9397-08002B2CF9AE}" pid="13" name="_ExtendedDescription">
    <vt:lpwstr/>
  </property>
  <property fmtid="{D5CDD505-2E9C-101B-9397-08002B2CF9AE}" pid="14" name="TriggerFlowInfo">
    <vt:lpwstr/>
  </property>
  <property fmtid="{D5CDD505-2E9C-101B-9397-08002B2CF9AE}" pid="15" name="ComplianceAssetId">
    <vt:lpwstr/>
  </property>
  <property fmtid="{D5CDD505-2E9C-101B-9397-08002B2CF9AE}" pid="16" name="TemplateUrl">
    <vt:lpwstr/>
  </property>
</Properties>
</file>